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3" r:id="rId2"/>
    <p:sldId id="282" r:id="rId3"/>
    <p:sldId id="267" r:id="rId4"/>
    <p:sldId id="256" r:id="rId5"/>
    <p:sldId id="257" r:id="rId6"/>
    <p:sldId id="258" r:id="rId7"/>
    <p:sldId id="259" r:id="rId8"/>
    <p:sldId id="260" r:id="rId9"/>
    <p:sldId id="261" r:id="rId10"/>
    <p:sldId id="270" r:id="rId11"/>
    <p:sldId id="269" r:id="rId12"/>
    <p:sldId id="278" r:id="rId13"/>
    <p:sldId id="279" r:id="rId14"/>
    <p:sldId id="272" r:id="rId15"/>
    <p:sldId id="273" r:id="rId16"/>
    <p:sldId id="274" r:id="rId17"/>
    <p:sldId id="275" r:id="rId18"/>
    <p:sldId id="276" r:id="rId19"/>
    <p:sldId id="277" r:id="rId20"/>
    <p:sldId id="286" r:id="rId21"/>
    <p:sldId id="284" r:id="rId22"/>
    <p:sldId id="28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58" autoAdjust="0"/>
  </p:normalViewPr>
  <p:slideViewPr>
    <p:cSldViewPr showGuides="1">
      <p:cViewPr varScale="1">
        <p:scale>
          <a:sx n="63" d="100"/>
          <a:sy n="63" d="100"/>
        </p:scale>
        <p:origin x="-1596" y="-11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4033690784572522"/>
          <c:y val="3.0137034685772026E-2"/>
          <c:w val="0.85059773089962876"/>
          <c:h val="0.87970765685838037"/>
        </c:manualLayout>
      </c:layout>
      <c:lineChart>
        <c:grouping val="standard"/>
        <c:ser>
          <c:idx val="0"/>
          <c:order val="0"/>
          <c:tx>
            <c:strRef>
              <c:f>Sheet1!$B$1</c:f>
              <c:strCache>
                <c:ptCount val="1"/>
                <c:pt idx="0">
                  <c:v>Series 1</c:v>
                </c:pt>
              </c:strCache>
            </c:strRef>
          </c:tx>
          <c:spPr>
            <a:ln w="28575" cap="rnd">
              <a:solidFill>
                <a:schemeClr val="tx1"/>
              </a:solidFill>
              <a:round/>
            </a:ln>
            <a:effectLst/>
          </c:spPr>
          <c:marker>
            <c:symbol val="circle"/>
            <c:size val="5"/>
            <c:spPr>
              <a:solidFill>
                <a:schemeClr val="accent1"/>
              </a:solidFill>
              <a:ln w="9525">
                <a:solidFill>
                  <a:schemeClr val="tx1"/>
                </a:solidFill>
              </a:ln>
              <a:effectLst/>
            </c:spPr>
          </c:marker>
          <c:dPt>
            <c:idx val="9"/>
            <c:marker>
              <c:spPr>
                <a:solidFill>
                  <a:schemeClr val="tx1"/>
                </a:solidFill>
                <a:ln w="9525">
                  <a:solidFill>
                    <a:schemeClr val="tx1"/>
                  </a:solidFill>
                </a:ln>
                <a:effectLst/>
              </c:spPr>
            </c:marker>
            <c:spPr>
              <a:ln w="28575" cap="rnd">
                <a:solidFill>
                  <a:schemeClr val="tx1"/>
                </a:solidFill>
                <a:round/>
              </a:ln>
              <a:effectLst/>
            </c:spPr>
          </c:dPt>
          <c:dLbls>
            <c:dLbl>
              <c:idx val="2"/>
              <c:layout>
                <c:manualLayout>
                  <c:x val="-4.1505699468725829E-2"/>
                  <c:y val="-8.3954636481928108E-2"/>
                </c:manualLayout>
              </c:layout>
              <c:dLblPos val="r"/>
              <c:showVal val="1"/>
              <c:extLst>
                <c:ext xmlns:c15="http://schemas.microsoft.com/office/drawing/2012/chart" uri="{CE6537A1-D6FC-4f65-9D91-7224C49458BB}">
                  <c15:layout/>
                </c:ext>
              </c:extLst>
            </c:dLbl>
            <c:dLbl>
              <c:idx val="6"/>
              <c:layout>
                <c:manualLayout>
                  <c:x val="-3.5056360708534628E-2"/>
                  <c:y val="-4.1941369640445446E-2"/>
                </c:manualLayout>
              </c:layout>
              <c:dLblPos val="r"/>
              <c:showVal val="1"/>
              <c:extLst>
                <c:ext xmlns:c15="http://schemas.microsoft.com/office/drawing/2012/chart" uri="{CE6537A1-D6FC-4f65-9D91-7224C49458BB}">
                  <c15:layout/>
                </c:ext>
              </c:extLst>
            </c:dLbl>
            <c:dLbl>
              <c:idx val="7"/>
              <c:layout>
                <c:manualLayout>
                  <c:x val="-1.2520192222349019E-2"/>
                  <c:y val="-4.8930926533401919E-2"/>
                </c:manualLayout>
              </c:layout>
              <c:dLblPos val="r"/>
              <c:showVal val="1"/>
              <c:extLst>
                <c:ext xmlns:c15="http://schemas.microsoft.com/office/drawing/2012/chart" uri="{CE6537A1-D6FC-4f65-9D91-7224C49458BB}">
                  <c15:layout/>
                </c:ext>
              </c:extLst>
            </c:dLbl>
            <c:dLbl>
              <c:idx val="8"/>
              <c:layout>
                <c:manualLayout>
                  <c:x val="-1.8961416054877205E-2"/>
                  <c:y val="-9.6500935531514911E-2"/>
                </c:manualLayout>
              </c:layout>
              <c:dLblPos val="r"/>
              <c:showVal val="1"/>
              <c:extLst>
                <c:ext xmlns:c15="http://schemas.microsoft.com/office/drawing/2012/chart" uri="{CE6537A1-D6FC-4f65-9D91-7224C49458BB}">
                  <c15:layout/>
                </c:ext>
              </c:extLst>
            </c:dLbl>
            <c:dLbl>
              <c:idx val="9"/>
              <c:layout>
                <c:manualLayout>
                  <c:x val="-4.6336617343121993E-2"/>
                  <c:y val="-6.6442781507665014E-2"/>
                </c:manualLayout>
              </c:layout>
              <c:dLblPos val="r"/>
              <c:showVal val="1"/>
              <c:extLst>
                <c:ext xmlns:c15="http://schemas.microsoft.com/office/drawing/2012/chart" uri="{CE6537A1-D6FC-4f65-9D91-7224C49458BB}">
                  <c15:layout/>
                </c:ext>
              </c:extLst>
            </c:dLbl>
            <c:dLbl>
              <c:idx val="10"/>
              <c:layout>
                <c:manualLayout>
                  <c:x val="-3.5913939503822566E-2"/>
                  <c:y val="3.5968467986975998E-2"/>
                </c:manualLayout>
              </c:layout>
              <c:dLblPos val="r"/>
              <c:showVal val="1"/>
              <c:extLst>
                <c:ext xmlns:c15="http://schemas.microsoft.com/office/drawing/2012/chart" uri="{CE6537A1-D6FC-4f65-9D91-7224C49458BB}">
                  <c15:layout/>
                </c:ext>
              </c:extLst>
            </c:dLbl>
            <c:dLbl>
              <c:idx val="13"/>
              <c:layout>
                <c:manualLayout>
                  <c:x val="1.4250343401118807E-2"/>
                  <c:y val="1.4720330452224687E-2"/>
                </c:manualLayout>
              </c:layout>
              <c:tx>
                <c:rich>
                  <a:bodyPr rot="0" spcFirstLastPara="1" vertOverflow="ellipsis"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r>
                      <a:rPr lang="en-US" b="0" dirty="0">
                        <a:solidFill>
                          <a:schemeClr val="tx1"/>
                        </a:solidFill>
                      </a:rPr>
                      <a:t>32,675</a:t>
                    </a:r>
                  </a:p>
                </c:rich>
              </c:tx>
              <c:numFmt formatCode="#,##0" sourceLinked="0"/>
              <c:spPr>
                <a:noFill/>
                <a:ln>
                  <a:noFill/>
                </a:ln>
                <a:effectLst/>
              </c:spPr>
              <c:dLblPos val="r"/>
              <c:showVal val="1"/>
              <c:extLst>
                <c:ext xmlns:c15="http://schemas.microsoft.com/office/drawing/2012/chart" uri="{CE6537A1-D6FC-4f65-9D91-7224C49458BB}">
                  <c15:layout/>
                </c:ext>
              </c:extLst>
            </c:dLbl>
            <c:dLbl>
              <c:idx val="14"/>
              <c:layout>
                <c:manualLayout>
                  <c:x val="-2.6742815701205703E-3"/>
                  <c:y val="-3.9580465469917538E-2"/>
                </c:manualLayout>
              </c:layout>
              <c:tx>
                <c:rich>
                  <a:bodyPr rot="0" spcFirstLastPara="1" vertOverflow="ellipsis"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r>
                      <a:rPr lang="en-US" dirty="0" smtClean="0">
                        <a:solidFill>
                          <a:schemeClr val="tx1"/>
                        </a:solidFill>
                      </a:rPr>
                      <a:t>35,200</a:t>
                    </a:r>
                    <a:endParaRPr lang="en-US" dirty="0">
                      <a:solidFill>
                        <a:schemeClr val="tx1"/>
                      </a:solidFill>
                    </a:endParaRPr>
                  </a:p>
                </c:rich>
              </c:tx>
              <c:numFmt formatCode="#,##0" sourceLinked="0"/>
              <c:spPr>
                <a:noFill/>
                <a:ln>
                  <a:noFill/>
                </a:ln>
                <a:effectLst/>
              </c:spPr>
              <c:dLblPos val="r"/>
              <c:showVal val="1"/>
              <c:extLst>
                <c:ext xmlns:c15="http://schemas.microsoft.com/office/drawing/2012/chart" uri="{CE6537A1-D6FC-4f65-9D91-7224C49458BB}">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t"/>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Sheet1!$A$2:$A$16</c:f>
              <c:numCache>
                <c:formatCode>General</c:formatCode>
                <c:ptCount val="15"/>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numCache>
            </c:numRef>
          </c:cat>
          <c:val>
            <c:numRef>
              <c:f>Sheet1!$B$2:$B$16</c:f>
              <c:numCache>
                <c:formatCode>0</c:formatCode>
                <c:ptCount val="15"/>
                <c:pt idx="0">
                  <c:v>42196</c:v>
                </c:pt>
                <c:pt idx="1">
                  <c:v>43005</c:v>
                </c:pt>
                <c:pt idx="2">
                  <c:v>42884</c:v>
                </c:pt>
                <c:pt idx="3">
                  <c:v>42836</c:v>
                </c:pt>
                <c:pt idx="4">
                  <c:v>43510</c:v>
                </c:pt>
                <c:pt idx="5">
                  <c:v>42708</c:v>
                </c:pt>
                <c:pt idx="6">
                  <c:v>41259</c:v>
                </c:pt>
                <c:pt idx="7">
                  <c:v>37423</c:v>
                </c:pt>
                <c:pt idx="8">
                  <c:v>33883</c:v>
                </c:pt>
                <c:pt idx="9">
                  <c:v>32999</c:v>
                </c:pt>
                <c:pt idx="10">
                  <c:v>32479</c:v>
                </c:pt>
                <c:pt idx="11">
                  <c:v>33782</c:v>
                </c:pt>
                <c:pt idx="12">
                  <c:v>32719</c:v>
                </c:pt>
                <c:pt idx="13" formatCode="General">
                  <c:v>32675</c:v>
                </c:pt>
                <c:pt idx="14" formatCode="General">
                  <c:v>35289</c:v>
                </c:pt>
              </c:numCache>
            </c:numRef>
          </c:val>
        </c:ser>
        <c:dLbls>
          <c:showVal val="1"/>
        </c:dLbls>
        <c:marker val="1"/>
        <c:axId val="89253376"/>
        <c:axId val="89254912"/>
      </c:lineChart>
      <c:catAx>
        <c:axId val="89253376"/>
        <c:scaling>
          <c:orientation val="minMax"/>
        </c:scaling>
        <c:axPos val="b"/>
        <c:numFmt formatCode="General" sourceLinked="1"/>
        <c:majorTickMark val="none"/>
        <c:minorTickMark val="in"/>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9254912"/>
        <c:crosses val="autoZero"/>
        <c:auto val="1"/>
        <c:lblAlgn val="ctr"/>
        <c:lblOffset val="100"/>
      </c:catAx>
      <c:valAx>
        <c:axId val="89254912"/>
        <c:scaling>
          <c:orientation val="minMax"/>
          <c:max val="45000"/>
          <c:min val="25000"/>
        </c:scaling>
        <c:axPos val="l"/>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dirty="0" smtClean="0"/>
                  <a:t>Traffic fatalities</a:t>
                </a:r>
                <a:endParaRPr lang="en-US" dirty="0"/>
              </a:p>
            </c:rich>
          </c:tx>
          <c:layout/>
          <c:spPr>
            <a:noFill/>
            <a:ln>
              <a:noFill/>
            </a:ln>
            <a:effectLst/>
          </c:spPr>
        </c:title>
        <c:numFmt formatCode="#,##0" sourceLinked="0"/>
        <c:maj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9253376"/>
        <c:crosses val="autoZero"/>
        <c:crossBetween val="between"/>
      </c:valAx>
      <c:spPr>
        <a:noFill/>
        <a:ln>
          <a:noFill/>
        </a:ln>
        <a:effectLst/>
      </c:spPr>
    </c:plotArea>
    <c:plotVisOnly val="1"/>
    <c:dispBlanksAs val="gap"/>
  </c:chart>
  <c:spPr>
    <a:noFill/>
    <a:ln>
      <a:noFill/>
    </a:ln>
    <a:effectLst/>
  </c:spPr>
  <c:txPr>
    <a:bodyPr/>
    <a:lstStyle/>
    <a:p>
      <a:pPr>
        <a:defRPr sz="1600"/>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scatterChart>
        <c:scatterStyle val="smoothMarker"/>
        <c:ser>
          <c:idx val="0"/>
          <c:order val="0"/>
          <c:tx>
            <c:strRef>
              <c:f>Sheet1!$D$6</c:f>
              <c:strCache>
                <c:ptCount val="1"/>
                <c:pt idx="0">
                  <c:v>observed</c:v>
                </c:pt>
              </c:strCache>
            </c:strRef>
          </c:tx>
          <c:spPr>
            <a:ln>
              <a:solidFill>
                <a:schemeClr val="tx1"/>
              </a:solidFill>
            </a:ln>
          </c:spPr>
          <c:marker>
            <c:spPr>
              <a:solidFill>
                <a:schemeClr val="tx1"/>
              </a:solidFill>
              <a:ln>
                <a:solidFill>
                  <a:schemeClr val="tx1"/>
                </a:solidFill>
              </a:ln>
            </c:spPr>
          </c:marker>
          <c:xVal>
            <c:numRef>
              <c:f>Sheet1!$C$7:$C$12</c:f>
              <c:numCache>
                <c:formatCode>General</c:formatCode>
                <c:ptCount val="6"/>
                <c:pt idx="0">
                  <c:v>2007</c:v>
                </c:pt>
                <c:pt idx="1">
                  <c:v>2008</c:v>
                </c:pt>
                <c:pt idx="2">
                  <c:v>2009</c:v>
                </c:pt>
                <c:pt idx="3">
                  <c:v>2010</c:v>
                </c:pt>
                <c:pt idx="4">
                  <c:v>2011</c:v>
                </c:pt>
                <c:pt idx="5">
                  <c:v>2012</c:v>
                </c:pt>
              </c:numCache>
            </c:numRef>
          </c:xVal>
          <c:yVal>
            <c:numRef>
              <c:f>Sheet1!$D$7:$D$12</c:f>
              <c:numCache>
                <c:formatCode>General</c:formatCode>
                <c:ptCount val="6"/>
                <c:pt idx="0">
                  <c:v>41215</c:v>
                </c:pt>
                <c:pt idx="1">
                  <c:v>37389</c:v>
                </c:pt>
                <c:pt idx="2">
                  <c:v>33854</c:v>
                </c:pt>
                <c:pt idx="3">
                  <c:v>32975</c:v>
                </c:pt>
                <c:pt idx="4">
                  <c:v>32452</c:v>
                </c:pt>
                <c:pt idx="5">
                  <c:v>33767</c:v>
                </c:pt>
              </c:numCache>
            </c:numRef>
          </c:yVal>
          <c:smooth val="1"/>
        </c:ser>
        <c:ser>
          <c:idx val="1"/>
          <c:order val="1"/>
          <c:tx>
            <c:strRef>
              <c:f>Sheet1!$E$6</c:f>
              <c:strCache>
                <c:ptCount val="1"/>
                <c:pt idx="0">
                  <c:v>MNCS</c:v>
                </c:pt>
              </c:strCache>
            </c:strRef>
          </c:tx>
          <c:spPr>
            <a:ln>
              <a:solidFill>
                <a:srgbClr val="FFC000"/>
              </a:solidFill>
            </a:ln>
          </c:spPr>
          <c:marker>
            <c:spPr>
              <a:solidFill>
                <a:srgbClr val="FFC000"/>
              </a:solidFill>
              <a:ln>
                <a:solidFill>
                  <a:srgbClr val="FFC000"/>
                </a:solidFill>
              </a:ln>
            </c:spPr>
          </c:marker>
          <c:xVal>
            <c:numRef>
              <c:f>Sheet1!$C$7:$C$12</c:f>
              <c:numCache>
                <c:formatCode>General</c:formatCode>
                <c:ptCount val="6"/>
                <c:pt idx="0">
                  <c:v>2007</c:v>
                </c:pt>
                <c:pt idx="1">
                  <c:v>2008</c:v>
                </c:pt>
                <c:pt idx="2">
                  <c:v>2009</c:v>
                </c:pt>
                <c:pt idx="3">
                  <c:v>2010</c:v>
                </c:pt>
                <c:pt idx="4">
                  <c:v>2011</c:v>
                </c:pt>
                <c:pt idx="5">
                  <c:v>2012</c:v>
                </c:pt>
              </c:numCache>
            </c:numRef>
          </c:xVal>
          <c:yVal>
            <c:numRef>
              <c:f>Sheet1!$E$7:$E$12</c:f>
              <c:numCache>
                <c:formatCode>0</c:formatCode>
                <c:ptCount val="6"/>
                <c:pt idx="0">
                  <c:v>39511.800000000003</c:v>
                </c:pt>
                <c:pt idx="1">
                  <c:v>37235.699999999997</c:v>
                </c:pt>
                <c:pt idx="2">
                  <c:v>35972.300000000003</c:v>
                </c:pt>
                <c:pt idx="3">
                  <c:v>34896</c:v>
                </c:pt>
                <c:pt idx="4">
                  <c:v>34435.4</c:v>
                </c:pt>
                <c:pt idx="5">
                  <c:v>34488.78</c:v>
                </c:pt>
              </c:numCache>
            </c:numRef>
          </c:yVal>
          <c:smooth val="1"/>
        </c:ser>
        <c:ser>
          <c:idx val="2"/>
          <c:order val="2"/>
          <c:tx>
            <c:strRef>
              <c:f>Sheet1!$F$6</c:f>
              <c:strCache>
                <c:ptCount val="1"/>
                <c:pt idx="0">
                  <c:v>MCS</c:v>
                </c:pt>
              </c:strCache>
            </c:strRef>
          </c:tx>
          <c:spPr>
            <a:ln>
              <a:solidFill>
                <a:srgbClr val="FFFF00"/>
              </a:solidFill>
            </a:ln>
          </c:spPr>
          <c:marker>
            <c:spPr>
              <a:solidFill>
                <a:srgbClr val="FFFF00"/>
              </a:solidFill>
              <a:ln>
                <a:solidFill>
                  <a:srgbClr val="FFFF00"/>
                </a:solidFill>
              </a:ln>
            </c:spPr>
          </c:marker>
          <c:xVal>
            <c:numRef>
              <c:f>Sheet1!$C$7:$C$12</c:f>
              <c:numCache>
                <c:formatCode>General</c:formatCode>
                <c:ptCount val="6"/>
                <c:pt idx="0">
                  <c:v>2007</c:v>
                </c:pt>
                <c:pt idx="1">
                  <c:v>2008</c:v>
                </c:pt>
                <c:pt idx="2">
                  <c:v>2009</c:v>
                </c:pt>
                <c:pt idx="3">
                  <c:v>2010</c:v>
                </c:pt>
                <c:pt idx="4">
                  <c:v>2011</c:v>
                </c:pt>
                <c:pt idx="5">
                  <c:v>2012</c:v>
                </c:pt>
              </c:numCache>
            </c:numRef>
          </c:xVal>
          <c:yVal>
            <c:numRef>
              <c:f>Sheet1!$F$7:$F$12</c:f>
              <c:numCache>
                <c:formatCode>0</c:formatCode>
                <c:ptCount val="6"/>
                <c:pt idx="0">
                  <c:v>41167.699999999997</c:v>
                </c:pt>
                <c:pt idx="1">
                  <c:v>37829</c:v>
                </c:pt>
                <c:pt idx="2">
                  <c:v>34281.5</c:v>
                </c:pt>
                <c:pt idx="3">
                  <c:v>33199.5</c:v>
                </c:pt>
                <c:pt idx="4">
                  <c:v>32687.3</c:v>
                </c:pt>
                <c:pt idx="5">
                  <c:v>33275.5</c:v>
                </c:pt>
              </c:numCache>
            </c:numRef>
          </c:yVal>
          <c:smooth val="1"/>
        </c:ser>
        <c:dLbls/>
        <c:axId val="103085568"/>
        <c:axId val="103087104"/>
      </c:scatterChart>
      <c:valAx>
        <c:axId val="103085568"/>
        <c:scaling>
          <c:orientation val="minMax"/>
        </c:scaling>
        <c:axPos val="b"/>
        <c:numFmt formatCode="General" sourceLinked="1"/>
        <c:tickLblPos val="nextTo"/>
        <c:crossAx val="103087104"/>
        <c:crosses val="autoZero"/>
        <c:crossBetween val="midCat"/>
      </c:valAx>
      <c:valAx>
        <c:axId val="103087104"/>
        <c:scaling>
          <c:orientation val="minMax"/>
          <c:max val="42000"/>
          <c:min val="32000"/>
        </c:scaling>
        <c:axPos val="l"/>
        <c:majorGridlines/>
        <c:numFmt formatCode="General" sourceLinked="1"/>
        <c:tickLblPos val="nextTo"/>
        <c:crossAx val="103085568"/>
        <c:crosses val="autoZero"/>
        <c:crossBetween val="midCat"/>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8.9675910076457865E-2"/>
          <c:y val="4.4382480789301633E-2"/>
          <c:w val="0.84959945224238298"/>
          <c:h val="0.90035026007445329"/>
        </c:manualLayout>
      </c:layout>
      <c:scatterChart>
        <c:scatterStyle val="smoothMarker"/>
        <c:ser>
          <c:idx val="0"/>
          <c:order val="0"/>
          <c:tx>
            <c:strRef>
              <c:f>Sheet1!$B$62</c:f>
              <c:strCache>
                <c:ptCount val="1"/>
                <c:pt idx="0">
                  <c:v>Predicted</c:v>
                </c:pt>
              </c:strCache>
            </c:strRef>
          </c:tx>
          <c:spPr>
            <a:ln>
              <a:solidFill>
                <a:srgbClr val="FFFF00"/>
              </a:solidFill>
            </a:ln>
          </c:spPr>
          <c:marker>
            <c:symbol val="diamond"/>
            <c:size val="7"/>
            <c:spPr>
              <a:solidFill>
                <a:srgbClr val="FFFF00"/>
              </a:solidFill>
            </c:spPr>
          </c:marker>
          <c:xVal>
            <c:numRef>
              <c:f>Sheet1!$A$63:$A$68</c:f>
              <c:numCache>
                <c:formatCode>General</c:formatCode>
                <c:ptCount val="6"/>
                <c:pt idx="0">
                  <c:v>2007</c:v>
                </c:pt>
                <c:pt idx="1">
                  <c:v>2008</c:v>
                </c:pt>
                <c:pt idx="2">
                  <c:v>2009</c:v>
                </c:pt>
                <c:pt idx="3">
                  <c:v>2010</c:v>
                </c:pt>
                <c:pt idx="4">
                  <c:v>2011</c:v>
                </c:pt>
                <c:pt idx="5">
                  <c:v>2012</c:v>
                </c:pt>
              </c:numCache>
            </c:numRef>
          </c:xVal>
          <c:yVal>
            <c:numRef>
              <c:f>Sheet1!$B$63:$B$68</c:f>
              <c:numCache>
                <c:formatCode>General</c:formatCode>
                <c:ptCount val="6"/>
                <c:pt idx="0">
                  <c:v>41167.699999999997</c:v>
                </c:pt>
                <c:pt idx="1">
                  <c:v>37829</c:v>
                </c:pt>
                <c:pt idx="2">
                  <c:v>34281.5</c:v>
                </c:pt>
                <c:pt idx="3">
                  <c:v>33199.5</c:v>
                </c:pt>
                <c:pt idx="4">
                  <c:v>32687.3</c:v>
                </c:pt>
                <c:pt idx="5">
                  <c:v>33275.5</c:v>
                </c:pt>
              </c:numCache>
            </c:numRef>
          </c:yVal>
          <c:smooth val="1"/>
        </c:ser>
        <c:ser>
          <c:idx val="1"/>
          <c:order val="1"/>
          <c:tx>
            <c:strRef>
              <c:f>Sheet1!$C$62</c:f>
              <c:strCache>
                <c:ptCount val="1"/>
                <c:pt idx="0">
                  <c:v>Economy</c:v>
                </c:pt>
              </c:strCache>
            </c:strRef>
          </c:tx>
          <c:xVal>
            <c:numRef>
              <c:f>Sheet1!$A$63:$A$68</c:f>
              <c:numCache>
                <c:formatCode>General</c:formatCode>
                <c:ptCount val="6"/>
                <c:pt idx="0">
                  <c:v>2007</c:v>
                </c:pt>
                <c:pt idx="1">
                  <c:v>2008</c:v>
                </c:pt>
                <c:pt idx="2">
                  <c:v>2009</c:v>
                </c:pt>
                <c:pt idx="3">
                  <c:v>2010</c:v>
                </c:pt>
                <c:pt idx="4">
                  <c:v>2011</c:v>
                </c:pt>
                <c:pt idx="5">
                  <c:v>2012</c:v>
                </c:pt>
              </c:numCache>
            </c:numRef>
          </c:xVal>
          <c:yVal>
            <c:numRef>
              <c:f>Sheet1!$C$63:$C$68</c:f>
              <c:numCache>
                <c:formatCode>General</c:formatCode>
                <c:ptCount val="6"/>
                <c:pt idx="0">
                  <c:v>41167.699999999997</c:v>
                </c:pt>
                <c:pt idx="1">
                  <c:v>38545.56</c:v>
                </c:pt>
                <c:pt idx="2">
                  <c:v>35217.159999999996</c:v>
                </c:pt>
                <c:pt idx="3">
                  <c:v>34410.850000000006</c:v>
                </c:pt>
                <c:pt idx="4">
                  <c:v>34120.06</c:v>
                </c:pt>
                <c:pt idx="5">
                  <c:v>34972.639999999999</c:v>
                </c:pt>
              </c:numCache>
            </c:numRef>
          </c:yVal>
          <c:smooth val="1"/>
        </c:ser>
        <c:dLbls/>
        <c:axId val="104385536"/>
        <c:axId val="104362752"/>
      </c:scatterChart>
      <c:valAx>
        <c:axId val="104385536"/>
        <c:scaling>
          <c:orientation val="minMax"/>
        </c:scaling>
        <c:axPos val="b"/>
        <c:numFmt formatCode="General" sourceLinked="1"/>
        <c:tickLblPos val="nextTo"/>
        <c:crossAx val="104362752"/>
        <c:crosses val="autoZero"/>
        <c:crossBetween val="midCat"/>
      </c:valAx>
      <c:valAx>
        <c:axId val="104362752"/>
        <c:scaling>
          <c:orientation val="minMax"/>
          <c:min val="32000"/>
        </c:scaling>
        <c:axPos val="l"/>
        <c:majorGridlines/>
        <c:numFmt formatCode="General" sourceLinked="1"/>
        <c:tickLblPos val="nextTo"/>
        <c:crossAx val="104385536"/>
        <c:crosses val="autoZero"/>
        <c:crossBetween val="midCat"/>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8.3624599008457312E-2"/>
          <c:y val="4.3995955423604828E-2"/>
          <c:w val="0.85586614173228337"/>
          <c:h val="0.90121810593347951"/>
        </c:manualLayout>
      </c:layout>
      <c:scatterChart>
        <c:scatterStyle val="smoothMarker"/>
        <c:ser>
          <c:idx val="0"/>
          <c:order val="0"/>
          <c:tx>
            <c:strRef>
              <c:f>Sheet1!$B$85</c:f>
              <c:strCache>
                <c:ptCount val="1"/>
                <c:pt idx="0">
                  <c:v>Predicted</c:v>
                </c:pt>
              </c:strCache>
            </c:strRef>
          </c:tx>
          <c:spPr>
            <a:ln>
              <a:solidFill>
                <a:srgbClr val="FFFF00"/>
              </a:solidFill>
            </a:ln>
          </c:spPr>
          <c:marker>
            <c:spPr>
              <a:solidFill>
                <a:srgbClr val="FFFF00"/>
              </a:solidFill>
            </c:spPr>
          </c:marker>
          <c:xVal>
            <c:numRef>
              <c:f>Sheet1!$A$86:$A$91</c:f>
              <c:numCache>
                <c:formatCode>General</c:formatCode>
                <c:ptCount val="6"/>
                <c:pt idx="0">
                  <c:v>2007</c:v>
                </c:pt>
                <c:pt idx="1">
                  <c:v>2008</c:v>
                </c:pt>
                <c:pt idx="2">
                  <c:v>2009</c:v>
                </c:pt>
                <c:pt idx="3">
                  <c:v>2010</c:v>
                </c:pt>
                <c:pt idx="4">
                  <c:v>2011</c:v>
                </c:pt>
                <c:pt idx="5">
                  <c:v>2012</c:v>
                </c:pt>
              </c:numCache>
            </c:numRef>
          </c:xVal>
          <c:yVal>
            <c:numRef>
              <c:f>Sheet1!$B$86:$B$91</c:f>
              <c:numCache>
                <c:formatCode>General</c:formatCode>
                <c:ptCount val="6"/>
                <c:pt idx="0">
                  <c:v>41167.699999999997</c:v>
                </c:pt>
                <c:pt idx="1">
                  <c:v>37829</c:v>
                </c:pt>
                <c:pt idx="2">
                  <c:v>34281.5</c:v>
                </c:pt>
                <c:pt idx="3">
                  <c:v>33199.5</c:v>
                </c:pt>
                <c:pt idx="4">
                  <c:v>32687.3</c:v>
                </c:pt>
                <c:pt idx="5">
                  <c:v>33275.5</c:v>
                </c:pt>
              </c:numCache>
            </c:numRef>
          </c:yVal>
          <c:smooth val="1"/>
        </c:ser>
        <c:ser>
          <c:idx val="1"/>
          <c:order val="1"/>
          <c:tx>
            <c:strRef>
              <c:f>Sheet1!$C$85</c:f>
              <c:strCache>
                <c:ptCount val="1"/>
                <c:pt idx="0">
                  <c:v>Economy</c:v>
                </c:pt>
              </c:strCache>
            </c:strRef>
          </c:tx>
          <c:xVal>
            <c:numRef>
              <c:f>Sheet1!$A$86:$A$91</c:f>
              <c:numCache>
                <c:formatCode>General</c:formatCode>
                <c:ptCount val="6"/>
                <c:pt idx="0">
                  <c:v>2007</c:v>
                </c:pt>
                <c:pt idx="1">
                  <c:v>2008</c:v>
                </c:pt>
                <c:pt idx="2">
                  <c:v>2009</c:v>
                </c:pt>
                <c:pt idx="3">
                  <c:v>2010</c:v>
                </c:pt>
                <c:pt idx="4">
                  <c:v>2011</c:v>
                </c:pt>
                <c:pt idx="5">
                  <c:v>2012</c:v>
                </c:pt>
              </c:numCache>
            </c:numRef>
          </c:xVal>
          <c:yVal>
            <c:numRef>
              <c:f>Sheet1!$C$86:$C$91</c:f>
              <c:numCache>
                <c:formatCode>General</c:formatCode>
                <c:ptCount val="6"/>
                <c:pt idx="0">
                  <c:v>41167.699999999997</c:v>
                </c:pt>
                <c:pt idx="1">
                  <c:v>38545.56</c:v>
                </c:pt>
                <c:pt idx="2">
                  <c:v>35217.159999999996</c:v>
                </c:pt>
                <c:pt idx="3">
                  <c:v>34410.850000000006</c:v>
                </c:pt>
                <c:pt idx="4">
                  <c:v>34120.06</c:v>
                </c:pt>
                <c:pt idx="5">
                  <c:v>34972.639999999999</c:v>
                </c:pt>
              </c:numCache>
            </c:numRef>
          </c:yVal>
          <c:smooth val="1"/>
        </c:ser>
        <c:ser>
          <c:idx val="2"/>
          <c:order val="2"/>
          <c:tx>
            <c:strRef>
              <c:f>Sheet1!$D$85</c:f>
              <c:strCache>
                <c:ptCount val="1"/>
                <c:pt idx="0">
                  <c:v>+capital</c:v>
                </c:pt>
              </c:strCache>
            </c:strRef>
          </c:tx>
          <c:spPr>
            <a:ln>
              <a:solidFill>
                <a:schemeClr val="accent6"/>
              </a:solidFill>
            </a:ln>
          </c:spPr>
          <c:marker>
            <c:spPr>
              <a:solidFill>
                <a:schemeClr val="accent6"/>
              </a:solidFill>
            </c:spPr>
          </c:marker>
          <c:xVal>
            <c:numRef>
              <c:f>Sheet1!$A$86:$A$91</c:f>
              <c:numCache>
                <c:formatCode>General</c:formatCode>
                <c:ptCount val="6"/>
                <c:pt idx="0">
                  <c:v>2007</c:v>
                </c:pt>
                <c:pt idx="1">
                  <c:v>2008</c:v>
                </c:pt>
                <c:pt idx="2">
                  <c:v>2009</c:v>
                </c:pt>
                <c:pt idx="3">
                  <c:v>2010</c:v>
                </c:pt>
                <c:pt idx="4">
                  <c:v>2011</c:v>
                </c:pt>
                <c:pt idx="5">
                  <c:v>2012</c:v>
                </c:pt>
              </c:numCache>
            </c:numRef>
          </c:xVal>
          <c:yVal>
            <c:numRef>
              <c:f>Sheet1!$D$86:$D$91</c:f>
              <c:numCache>
                <c:formatCode>General</c:formatCode>
                <c:ptCount val="6"/>
                <c:pt idx="0">
                  <c:v>41167.699999999997</c:v>
                </c:pt>
                <c:pt idx="1">
                  <c:v>38463.480000000003</c:v>
                </c:pt>
                <c:pt idx="2">
                  <c:v>35147.32</c:v>
                </c:pt>
                <c:pt idx="3">
                  <c:v>34319.920000000006</c:v>
                </c:pt>
                <c:pt idx="4">
                  <c:v>34032.289999999994</c:v>
                </c:pt>
                <c:pt idx="5">
                  <c:v>34898.719999999994</c:v>
                </c:pt>
              </c:numCache>
            </c:numRef>
          </c:yVal>
          <c:smooth val="1"/>
        </c:ser>
        <c:dLbls/>
        <c:axId val="104458880"/>
        <c:axId val="104276352"/>
      </c:scatterChart>
      <c:valAx>
        <c:axId val="104458880"/>
        <c:scaling>
          <c:orientation val="minMax"/>
        </c:scaling>
        <c:axPos val="b"/>
        <c:numFmt formatCode="General" sourceLinked="1"/>
        <c:tickLblPos val="nextTo"/>
        <c:crossAx val="104276352"/>
        <c:crosses val="autoZero"/>
        <c:crossBetween val="midCat"/>
      </c:valAx>
      <c:valAx>
        <c:axId val="104276352"/>
        <c:scaling>
          <c:orientation val="minMax"/>
          <c:min val="32000"/>
        </c:scaling>
        <c:axPos val="l"/>
        <c:majorGridlines/>
        <c:numFmt formatCode="General" sourceLinked="1"/>
        <c:tickLblPos val="nextTo"/>
        <c:crossAx val="104458880"/>
        <c:crosses val="autoZero"/>
        <c:crossBetween val="midCat"/>
      </c:valAx>
    </c:plotArea>
    <c:plotVisOnly val="1"/>
    <c:dispBlanksAs val="gap"/>
  </c:chart>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8.1640286489612524E-2"/>
          <c:y val="3.6725311679790033E-2"/>
          <c:w val="0.85928626718270373"/>
          <c:h val="0.90584850721784782"/>
        </c:manualLayout>
      </c:layout>
      <c:scatterChart>
        <c:scatterStyle val="smoothMarker"/>
        <c:ser>
          <c:idx val="0"/>
          <c:order val="0"/>
          <c:tx>
            <c:strRef>
              <c:f>Sheet1!$B$115</c:f>
              <c:strCache>
                <c:ptCount val="1"/>
                <c:pt idx="0">
                  <c:v>Predicted</c:v>
                </c:pt>
              </c:strCache>
            </c:strRef>
          </c:tx>
          <c:spPr>
            <a:ln>
              <a:solidFill>
                <a:srgbClr val="FFFF00"/>
              </a:solidFill>
            </a:ln>
          </c:spPr>
          <c:marker>
            <c:spPr>
              <a:solidFill>
                <a:srgbClr val="FFFF00"/>
              </a:solidFill>
            </c:spPr>
          </c:marker>
          <c:xVal>
            <c:numRef>
              <c:f>Sheet1!$A$116:$A$121</c:f>
              <c:numCache>
                <c:formatCode>General</c:formatCode>
                <c:ptCount val="6"/>
                <c:pt idx="0">
                  <c:v>2007</c:v>
                </c:pt>
                <c:pt idx="1">
                  <c:v>2008</c:v>
                </c:pt>
                <c:pt idx="2">
                  <c:v>2009</c:v>
                </c:pt>
                <c:pt idx="3">
                  <c:v>2010</c:v>
                </c:pt>
                <c:pt idx="4">
                  <c:v>2011</c:v>
                </c:pt>
                <c:pt idx="5">
                  <c:v>2012</c:v>
                </c:pt>
              </c:numCache>
            </c:numRef>
          </c:xVal>
          <c:yVal>
            <c:numRef>
              <c:f>Sheet1!$B$116:$B$121</c:f>
              <c:numCache>
                <c:formatCode>General</c:formatCode>
                <c:ptCount val="6"/>
                <c:pt idx="0">
                  <c:v>41167.699999999997</c:v>
                </c:pt>
                <c:pt idx="1">
                  <c:v>37829</c:v>
                </c:pt>
                <c:pt idx="2">
                  <c:v>34281.5</c:v>
                </c:pt>
                <c:pt idx="3">
                  <c:v>33199.5</c:v>
                </c:pt>
                <c:pt idx="4">
                  <c:v>32687.3</c:v>
                </c:pt>
                <c:pt idx="5">
                  <c:v>33275.5</c:v>
                </c:pt>
              </c:numCache>
            </c:numRef>
          </c:yVal>
          <c:smooth val="1"/>
        </c:ser>
        <c:ser>
          <c:idx val="1"/>
          <c:order val="1"/>
          <c:tx>
            <c:strRef>
              <c:f>Sheet1!$C$115</c:f>
              <c:strCache>
                <c:ptCount val="1"/>
                <c:pt idx="0">
                  <c:v>Economy</c:v>
                </c:pt>
              </c:strCache>
            </c:strRef>
          </c:tx>
          <c:xVal>
            <c:numRef>
              <c:f>Sheet1!$A$116:$A$121</c:f>
              <c:numCache>
                <c:formatCode>General</c:formatCode>
                <c:ptCount val="6"/>
                <c:pt idx="0">
                  <c:v>2007</c:v>
                </c:pt>
                <c:pt idx="1">
                  <c:v>2008</c:v>
                </c:pt>
                <c:pt idx="2">
                  <c:v>2009</c:v>
                </c:pt>
                <c:pt idx="3">
                  <c:v>2010</c:v>
                </c:pt>
                <c:pt idx="4">
                  <c:v>2011</c:v>
                </c:pt>
                <c:pt idx="5">
                  <c:v>2012</c:v>
                </c:pt>
              </c:numCache>
            </c:numRef>
          </c:xVal>
          <c:yVal>
            <c:numRef>
              <c:f>Sheet1!$C$116:$C$121</c:f>
              <c:numCache>
                <c:formatCode>General</c:formatCode>
                <c:ptCount val="6"/>
                <c:pt idx="0">
                  <c:v>41167.699999999997</c:v>
                </c:pt>
                <c:pt idx="1">
                  <c:v>38545.56</c:v>
                </c:pt>
                <c:pt idx="2">
                  <c:v>35217.159999999996</c:v>
                </c:pt>
                <c:pt idx="3">
                  <c:v>34410.850000000006</c:v>
                </c:pt>
                <c:pt idx="4">
                  <c:v>34120.06</c:v>
                </c:pt>
                <c:pt idx="5">
                  <c:v>34972.639999999999</c:v>
                </c:pt>
              </c:numCache>
            </c:numRef>
          </c:yVal>
          <c:smooth val="1"/>
        </c:ser>
        <c:ser>
          <c:idx val="2"/>
          <c:order val="2"/>
          <c:tx>
            <c:strRef>
              <c:f>Sheet1!$D$115</c:f>
              <c:strCache>
                <c:ptCount val="1"/>
                <c:pt idx="0">
                  <c:v>Pop+eco+safe+cap+laws</c:v>
                </c:pt>
              </c:strCache>
            </c:strRef>
          </c:tx>
          <c:xVal>
            <c:numRef>
              <c:f>Sheet1!$A$116:$A$121</c:f>
              <c:numCache>
                <c:formatCode>General</c:formatCode>
                <c:ptCount val="6"/>
                <c:pt idx="0">
                  <c:v>2007</c:v>
                </c:pt>
                <c:pt idx="1">
                  <c:v>2008</c:v>
                </c:pt>
                <c:pt idx="2">
                  <c:v>2009</c:v>
                </c:pt>
                <c:pt idx="3">
                  <c:v>2010</c:v>
                </c:pt>
                <c:pt idx="4">
                  <c:v>2011</c:v>
                </c:pt>
                <c:pt idx="5">
                  <c:v>2012</c:v>
                </c:pt>
              </c:numCache>
            </c:numRef>
          </c:xVal>
          <c:yVal>
            <c:numRef>
              <c:f>Sheet1!$D$116:$D$121</c:f>
              <c:numCache>
                <c:formatCode>General</c:formatCode>
                <c:ptCount val="6"/>
                <c:pt idx="0">
                  <c:v>41167.699999999997</c:v>
                </c:pt>
                <c:pt idx="1">
                  <c:v>38365.659999999996</c:v>
                </c:pt>
                <c:pt idx="2">
                  <c:v>34952.51</c:v>
                </c:pt>
                <c:pt idx="3">
                  <c:v>34089.74</c:v>
                </c:pt>
                <c:pt idx="4">
                  <c:v>33742.71</c:v>
                </c:pt>
                <c:pt idx="5">
                  <c:v>34532.189999999995</c:v>
                </c:pt>
              </c:numCache>
            </c:numRef>
          </c:yVal>
          <c:smooth val="1"/>
        </c:ser>
        <c:dLbls/>
        <c:axId val="105634432"/>
        <c:axId val="105611648"/>
      </c:scatterChart>
      <c:valAx>
        <c:axId val="105634432"/>
        <c:scaling>
          <c:orientation val="minMax"/>
        </c:scaling>
        <c:axPos val="b"/>
        <c:numFmt formatCode="General" sourceLinked="1"/>
        <c:tickLblPos val="nextTo"/>
        <c:crossAx val="105611648"/>
        <c:crosses val="autoZero"/>
        <c:crossBetween val="midCat"/>
      </c:valAx>
      <c:valAx>
        <c:axId val="105611648"/>
        <c:scaling>
          <c:orientation val="minMax"/>
          <c:min val="32000"/>
        </c:scaling>
        <c:axPos val="l"/>
        <c:majorGridlines/>
        <c:numFmt formatCode="General" sourceLinked="1"/>
        <c:tickLblPos val="nextTo"/>
        <c:crossAx val="105634432"/>
        <c:crosses val="autoZero"/>
        <c:crossBetween val="midCat"/>
      </c:valAx>
    </c:plotArea>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plotArea>
      <c:layout/>
      <c:scatterChart>
        <c:scatterStyle val="smoothMarker"/>
        <c:ser>
          <c:idx val="0"/>
          <c:order val="0"/>
          <c:tx>
            <c:strRef>
              <c:f>Sheet1!$B$151</c:f>
              <c:strCache>
                <c:ptCount val="1"/>
                <c:pt idx="0">
                  <c:v>Observed</c:v>
                </c:pt>
              </c:strCache>
            </c:strRef>
          </c:tx>
          <c:spPr>
            <a:ln>
              <a:solidFill>
                <a:schemeClr val="tx1"/>
              </a:solidFill>
            </a:ln>
          </c:spPr>
          <c:marker>
            <c:spPr>
              <a:solidFill>
                <a:schemeClr val="tx1"/>
              </a:solidFill>
            </c:spPr>
          </c:marker>
          <c:xVal>
            <c:numRef>
              <c:f>Sheet1!$A$152:$A$157</c:f>
              <c:numCache>
                <c:formatCode>General</c:formatCode>
                <c:ptCount val="6"/>
                <c:pt idx="0">
                  <c:v>2007</c:v>
                </c:pt>
                <c:pt idx="1">
                  <c:v>2008</c:v>
                </c:pt>
                <c:pt idx="2">
                  <c:v>2009</c:v>
                </c:pt>
                <c:pt idx="3">
                  <c:v>2010</c:v>
                </c:pt>
                <c:pt idx="4">
                  <c:v>2011</c:v>
                </c:pt>
                <c:pt idx="5">
                  <c:v>2012</c:v>
                </c:pt>
              </c:numCache>
            </c:numRef>
          </c:xVal>
          <c:yVal>
            <c:numRef>
              <c:f>Sheet1!$B$152:$B$157</c:f>
              <c:numCache>
                <c:formatCode>General</c:formatCode>
                <c:ptCount val="6"/>
                <c:pt idx="0">
                  <c:v>41215</c:v>
                </c:pt>
                <c:pt idx="1">
                  <c:v>37389</c:v>
                </c:pt>
                <c:pt idx="2">
                  <c:v>33854</c:v>
                </c:pt>
                <c:pt idx="3">
                  <c:v>32975</c:v>
                </c:pt>
                <c:pt idx="4">
                  <c:v>32452</c:v>
                </c:pt>
                <c:pt idx="5">
                  <c:v>33767</c:v>
                </c:pt>
              </c:numCache>
            </c:numRef>
          </c:yVal>
          <c:smooth val="1"/>
        </c:ser>
        <c:ser>
          <c:idx val="1"/>
          <c:order val="1"/>
          <c:tx>
            <c:strRef>
              <c:f>Sheet1!$C$151</c:f>
              <c:strCache>
                <c:ptCount val="1"/>
                <c:pt idx="0">
                  <c:v>Economy</c:v>
                </c:pt>
              </c:strCache>
            </c:strRef>
          </c:tx>
          <c:xVal>
            <c:numRef>
              <c:f>Sheet1!$A$152:$A$157</c:f>
              <c:numCache>
                <c:formatCode>General</c:formatCode>
                <c:ptCount val="6"/>
                <c:pt idx="0">
                  <c:v>2007</c:v>
                </c:pt>
                <c:pt idx="1">
                  <c:v>2008</c:v>
                </c:pt>
                <c:pt idx="2">
                  <c:v>2009</c:v>
                </c:pt>
                <c:pt idx="3">
                  <c:v>2010</c:v>
                </c:pt>
                <c:pt idx="4">
                  <c:v>2011</c:v>
                </c:pt>
                <c:pt idx="5">
                  <c:v>2012</c:v>
                </c:pt>
              </c:numCache>
            </c:numRef>
          </c:xVal>
          <c:yVal>
            <c:numRef>
              <c:f>Sheet1!$C$152:$C$157</c:f>
              <c:numCache>
                <c:formatCode>General</c:formatCode>
                <c:ptCount val="6"/>
                <c:pt idx="0">
                  <c:v>41167.699999999997</c:v>
                </c:pt>
                <c:pt idx="1">
                  <c:v>38545.56</c:v>
                </c:pt>
                <c:pt idx="2">
                  <c:v>35217.159999999996</c:v>
                </c:pt>
                <c:pt idx="3">
                  <c:v>34410.850000000006</c:v>
                </c:pt>
                <c:pt idx="4">
                  <c:v>34120.06</c:v>
                </c:pt>
                <c:pt idx="5">
                  <c:v>34972.639999999999</c:v>
                </c:pt>
              </c:numCache>
            </c:numRef>
          </c:yVal>
          <c:smooth val="1"/>
        </c:ser>
        <c:ser>
          <c:idx val="2"/>
          <c:order val="2"/>
          <c:tx>
            <c:strRef>
              <c:f>Sheet1!$D$151</c:f>
              <c:strCache>
                <c:ptCount val="1"/>
                <c:pt idx="0">
                  <c:v>Pop+eco+safe+cap+laws+vehicle</c:v>
                </c:pt>
              </c:strCache>
            </c:strRef>
          </c:tx>
          <c:spPr>
            <a:ln>
              <a:solidFill>
                <a:schemeClr val="accent4"/>
              </a:solidFill>
            </a:ln>
          </c:spPr>
          <c:marker>
            <c:spPr>
              <a:solidFill>
                <a:schemeClr val="accent4"/>
              </a:solidFill>
              <a:ln>
                <a:solidFill>
                  <a:schemeClr val="accent4"/>
                </a:solidFill>
              </a:ln>
            </c:spPr>
          </c:marker>
          <c:xVal>
            <c:numRef>
              <c:f>Sheet1!$A$152:$A$157</c:f>
              <c:numCache>
                <c:formatCode>General</c:formatCode>
                <c:ptCount val="6"/>
                <c:pt idx="0">
                  <c:v>2007</c:v>
                </c:pt>
                <c:pt idx="1">
                  <c:v>2008</c:v>
                </c:pt>
                <c:pt idx="2">
                  <c:v>2009</c:v>
                </c:pt>
                <c:pt idx="3">
                  <c:v>2010</c:v>
                </c:pt>
                <c:pt idx="4">
                  <c:v>2011</c:v>
                </c:pt>
                <c:pt idx="5">
                  <c:v>2012</c:v>
                </c:pt>
              </c:numCache>
            </c:numRef>
          </c:xVal>
          <c:yVal>
            <c:numRef>
              <c:f>Sheet1!$D$152:$D$157</c:f>
              <c:numCache>
                <c:formatCode>General</c:formatCode>
                <c:ptCount val="6"/>
                <c:pt idx="0">
                  <c:v>41167.699999999997</c:v>
                </c:pt>
                <c:pt idx="1">
                  <c:v>37827.17</c:v>
                </c:pt>
                <c:pt idx="2">
                  <c:v>34279.74</c:v>
                </c:pt>
                <c:pt idx="3">
                  <c:v>33198.11</c:v>
                </c:pt>
                <c:pt idx="4">
                  <c:v>32686.440000000002</c:v>
                </c:pt>
                <c:pt idx="5">
                  <c:v>33274.36</c:v>
                </c:pt>
              </c:numCache>
            </c:numRef>
          </c:yVal>
          <c:smooth val="1"/>
        </c:ser>
        <c:dLbls/>
        <c:axId val="105715968"/>
        <c:axId val="105721856"/>
      </c:scatterChart>
      <c:valAx>
        <c:axId val="105715968"/>
        <c:scaling>
          <c:orientation val="minMax"/>
        </c:scaling>
        <c:axPos val="b"/>
        <c:numFmt formatCode="General" sourceLinked="1"/>
        <c:tickLblPos val="nextTo"/>
        <c:crossAx val="105721856"/>
        <c:crosses val="autoZero"/>
        <c:crossBetween val="midCat"/>
      </c:valAx>
      <c:valAx>
        <c:axId val="105721856"/>
        <c:scaling>
          <c:orientation val="minMax"/>
          <c:min val="32000"/>
        </c:scaling>
        <c:axPos val="l"/>
        <c:majorGridlines/>
        <c:numFmt formatCode="General" sourceLinked="1"/>
        <c:tickLblPos val="nextTo"/>
        <c:crossAx val="105715968"/>
        <c:crosses val="autoZero"/>
        <c:crossBetween val="midCat"/>
      </c:valAx>
    </c:plotArea>
    <c:plotVisOnly val="1"/>
    <c:dispBlanksAs val="gap"/>
  </c:chart>
  <c:externalData r:id="rId1"/>
</c:chartSpace>
</file>

<file path=ppt/drawings/drawing1.xml><?xml version="1.0" encoding="utf-8"?>
<c:userShapes xmlns:c="http://schemas.openxmlformats.org/drawingml/2006/chart">
  <cdr:relSizeAnchor xmlns:cdr="http://schemas.openxmlformats.org/drawingml/2006/chartDrawing">
    <cdr:from>
      <cdr:x>0.36336</cdr:x>
      <cdr:y>0.43516</cdr:y>
    </cdr:from>
    <cdr:to>
      <cdr:x>0.72394</cdr:x>
      <cdr:y>0.61229</cdr:y>
    </cdr:to>
    <cdr:sp macro="" textlink="">
      <cdr:nvSpPr>
        <cdr:cNvPr id="2" name="Left Brace 1"/>
        <cdr:cNvSpPr/>
      </cdr:nvSpPr>
      <cdr:spPr>
        <a:xfrm xmlns:a="http://schemas.openxmlformats.org/drawingml/2006/main" rot="18788766">
          <a:off x="4093302" y="1301814"/>
          <a:ext cx="952859" cy="3030934"/>
        </a:xfrm>
        <a:prstGeom xmlns:a="http://schemas.openxmlformats.org/drawingml/2006/main" prst="leftBrace">
          <a:avLst>
            <a:gd name="adj1" fmla="val 8333"/>
            <a:gd name="adj2" fmla="val 49185"/>
          </a:avLst>
        </a:prstGeom>
        <a:ln xmlns:a="http://schemas.openxmlformats.org/drawingml/2006/main">
          <a:solidFill>
            <a:schemeClr val="tx1"/>
          </a:solidFill>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0.19132</cdr:x>
      <cdr:y>0.59389</cdr:y>
    </cdr:from>
    <cdr:to>
      <cdr:x>0.5</cdr:x>
      <cdr:y>0.75491</cdr:y>
    </cdr:to>
    <cdr:sp macro="" textlink="">
      <cdr:nvSpPr>
        <cdr:cNvPr id="3" name="TextBox 2"/>
        <cdr:cNvSpPr txBox="1"/>
      </cdr:nvSpPr>
      <cdr:spPr>
        <a:xfrm xmlns:a="http://schemas.openxmlformats.org/drawingml/2006/main">
          <a:off x="1608164" y="3194691"/>
          <a:ext cx="2594647" cy="8661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solidFill>
                <a:schemeClr val="tx1"/>
              </a:solidFill>
            </a:rPr>
            <a:t>Declined about 21% 2007 to 2011</a:t>
          </a:r>
          <a:endParaRPr lang="en-US" sz="1800" dirty="0">
            <a:solidFill>
              <a:schemeClr val="tx1"/>
            </a:solidFill>
          </a:endParaRPr>
        </a:p>
      </cdr:txBody>
    </cdr:sp>
  </cdr:relSizeAnchor>
  <cdr:relSizeAnchor xmlns:cdr="http://schemas.openxmlformats.org/drawingml/2006/chartDrawing">
    <cdr:from>
      <cdr:x>0.84541</cdr:x>
      <cdr:y>0.70617</cdr:y>
    </cdr:from>
    <cdr:to>
      <cdr:x>1</cdr:x>
      <cdr:y>0.8263</cdr:y>
    </cdr:to>
    <cdr:sp macro="" textlink="">
      <cdr:nvSpPr>
        <cdr:cNvPr id="4" name="TextBox 3"/>
        <cdr:cNvSpPr txBox="1"/>
      </cdr:nvSpPr>
      <cdr:spPr>
        <a:xfrm xmlns:a="http://schemas.openxmlformats.org/drawingml/2006/main">
          <a:off x="6667500" y="3798716"/>
          <a:ext cx="1219200" cy="6461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0.76503</cdr:x>
      <cdr:y>0.25741</cdr:y>
    </cdr:from>
    <cdr:to>
      <cdr:x>1</cdr:x>
      <cdr:y>0.40926</cdr:y>
    </cdr:to>
    <cdr:sp macro="" textlink="">
      <cdr:nvSpPr>
        <cdr:cNvPr id="5" name="TextBox 4"/>
        <cdr:cNvSpPr txBox="1"/>
      </cdr:nvSpPr>
      <cdr:spPr>
        <a:xfrm xmlns:a="http://schemas.openxmlformats.org/drawingml/2006/main">
          <a:off x="6430553" y="1384699"/>
          <a:ext cx="1975069" cy="81684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600" dirty="0">
            <a:solidFill>
              <a:srgbClr val="FF000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0.72222</cdr:x>
      <cdr:y>0.51639</cdr:y>
    </cdr:from>
    <cdr:to>
      <cdr:x>0.76389</cdr:x>
      <cdr:y>0.63934</cdr:y>
    </cdr:to>
    <cdr:cxnSp macro="">
      <cdr:nvCxnSpPr>
        <cdr:cNvPr id="4" name="Straight Arrow Connector 3"/>
        <cdr:cNvCxnSpPr/>
      </cdr:nvCxnSpPr>
      <cdr:spPr>
        <a:xfrm xmlns:a="http://schemas.openxmlformats.org/drawingml/2006/main" flipH="1">
          <a:off x="3962400" y="2400300"/>
          <a:ext cx="228600" cy="57150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9D8D78-E9D8-489F-A8BE-3F6E1F82C2BD}" type="datetimeFigureOut">
              <a:rPr lang="en-US" smtClean="0"/>
              <a:pPr/>
              <a:t>8/29/2017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6DB8FF-C464-4860-AE81-FC70AC58B729}" type="slidenum">
              <a:rPr lang="en-US" smtClean="0"/>
              <a:pPr/>
              <a:t>‹#›</a:t>
            </a:fld>
            <a:endParaRPr lang="en-US" dirty="0"/>
          </a:p>
        </p:txBody>
      </p:sp>
    </p:spTree>
    <p:extLst>
      <p:ext uri="{BB962C8B-B14F-4D97-AF65-F5344CB8AC3E}">
        <p14:creationId xmlns:p14="http://schemas.microsoft.com/office/powerpoint/2010/main" xmlns="" val="3858883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Actually</a:t>
            </a:r>
            <a:r>
              <a:rPr lang="en-US" baseline="0" dirty="0" smtClean="0"/>
              <a:t>, these are all the same units: Fatalities</a:t>
            </a:r>
          </a:p>
          <a:p>
            <a:endParaRPr lang="en-US" baseline="0" dirty="0" smtClean="0"/>
          </a:p>
          <a:p>
            <a:r>
              <a:rPr lang="en-US" baseline="0" dirty="0" smtClean="0"/>
              <a:t>The graphs show what the fatalities would be if risk was constant and only VMT had varied:  orange line</a:t>
            </a:r>
          </a:p>
          <a:p>
            <a:endParaRPr lang="en-US" baseline="0" dirty="0" smtClean="0"/>
          </a:p>
          <a:p>
            <a:r>
              <a:rPr lang="en-US" baseline="0" dirty="0" smtClean="0"/>
              <a:t>If VMT was constant and only risk had varied:  Teal Line</a:t>
            </a:r>
          </a:p>
          <a:p>
            <a:endParaRPr lang="en-US" baseline="0" dirty="0" smtClean="0"/>
          </a:p>
          <a:p>
            <a:r>
              <a:rPr lang="en-US" baseline="0" dirty="0" smtClean="0"/>
              <a:t>And the actual</a:t>
            </a:r>
            <a:endParaRPr lang="en-US" dirty="0"/>
          </a:p>
        </p:txBody>
      </p:sp>
      <p:sp>
        <p:nvSpPr>
          <p:cNvPr id="4" name="Slide Number Placeholder 3"/>
          <p:cNvSpPr>
            <a:spLocks noGrp="1"/>
          </p:cNvSpPr>
          <p:nvPr>
            <p:ph type="sldNum" sz="quarter" idx="10"/>
          </p:nvPr>
        </p:nvSpPr>
        <p:spPr/>
        <p:txBody>
          <a:bodyPr/>
          <a:lstStyle/>
          <a:p>
            <a:fld id="{AF6DB8FF-C464-4860-AE81-FC70AC58B729}" type="slidenum">
              <a:rPr lang="en-US" smtClean="0"/>
              <a:pPr/>
              <a:t>6</a:t>
            </a:fld>
            <a:endParaRPr lang="en-US" dirty="0"/>
          </a:p>
        </p:txBody>
      </p:sp>
    </p:spTree>
    <p:extLst>
      <p:ext uri="{BB962C8B-B14F-4D97-AF65-F5344CB8AC3E}">
        <p14:creationId xmlns:p14="http://schemas.microsoft.com/office/powerpoint/2010/main" xmlns="" val="1505708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a:t>
            </a:r>
            <a:r>
              <a:rPr lang="en-US" baseline="0" dirty="0" smtClean="0"/>
              <a:t> only showing most significant factors.  Will note in  presentation </a:t>
            </a:r>
            <a:endParaRPr lang="en-US" dirty="0"/>
          </a:p>
        </p:txBody>
      </p:sp>
      <p:sp>
        <p:nvSpPr>
          <p:cNvPr id="4" name="Slide Number Placeholder 3"/>
          <p:cNvSpPr>
            <a:spLocks noGrp="1"/>
          </p:cNvSpPr>
          <p:nvPr>
            <p:ph type="sldNum" sz="quarter" idx="10"/>
          </p:nvPr>
        </p:nvSpPr>
        <p:spPr/>
        <p:txBody>
          <a:bodyPr/>
          <a:lstStyle/>
          <a:p>
            <a:fld id="{AF6DB8FF-C464-4860-AE81-FC70AC58B729}" type="slidenum">
              <a:rPr lang="en-US" smtClean="0"/>
              <a:pPr/>
              <a:t>11</a:t>
            </a:fld>
            <a:endParaRPr lang="en-US" dirty="0"/>
          </a:p>
        </p:txBody>
      </p:sp>
    </p:spTree>
    <p:extLst>
      <p:ext uri="{BB962C8B-B14F-4D97-AF65-F5344CB8AC3E}">
        <p14:creationId xmlns:p14="http://schemas.microsoft.com/office/powerpoint/2010/main" xmlns="" val="13429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change model removes overall differences between states on all variables. Large states may have larger numbers of fatalities, larger expenditures, and larger numbers of miles driven, but change in those states is proportional. Small states do, however, produce more volatile change values because of the smaller samples.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AF6DB8FF-C464-4860-AE81-FC70AC58B729}" type="slidenum">
              <a:rPr lang="en-US" smtClean="0"/>
              <a:pPr/>
              <a:t>12</a:t>
            </a:fld>
            <a:endParaRPr lang="en-US" dirty="0"/>
          </a:p>
        </p:txBody>
      </p:sp>
    </p:spTree>
    <p:extLst>
      <p:ext uri="{BB962C8B-B14F-4D97-AF65-F5344CB8AC3E}">
        <p14:creationId xmlns:p14="http://schemas.microsoft.com/office/powerpoint/2010/main" xmlns="" val="1761384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think I</a:t>
            </a:r>
            <a:r>
              <a:rPr lang="en-US" baseline="0" dirty="0" smtClean="0"/>
              <a:t> have the models correct now, please verify</a:t>
            </a:r>
            <a:endParaRPr lang="en-US" dirty="0"/>
          </a:p>
        </p:txBody>
      </p:sp>
      <p:sp>
        <p:nvSpPr>
          <p:cNvPr id="4" name="Slide Number Placeholder 3"/>
          <p:cNvSpPr>
            <a:spLocks noGrp="1"/>
          </p:cNvSpPr>
          <p:nvPr>
            <p:ph type="sldNum" sz="quarter" idx="10"/>
          </p:nvPr>
        </p:nvSpPr>
        <p:spPr/>
        <p:txBody>
          <a:bodyPr/>
          <a:lstStyle/>
          <a:p>
            <a:fld id="{AF6DB8FF-C464-4860-AE81-FC70AC58B729}" type="slidenum">
              <a:rPr lang="en-US" smtClean="0"/>
              <a:pPr/>
              <a:t>13</a:t>
            </a:fld>
            <a:endParaRPr lang="en-US" dirty="0"/>
          </a:p>
        </p:txBody>
      </p:sp>
    </p:spTree>
    <p:extLst>
      <p:ext uri="{BB962C8B-B14F-4D97-AF65-F5344CB8AC3E}">
        <p14:creationId xmlns:p14="http://schemas.microsoft.com/office/powerpoint/2010/main" xmlns="" val="1590419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6DB8FF-C464-4860-AE81-FC70AC58B729}" type="slidenum">
              <a:rPr lang="en-US" smtClean="0"/>
              <a:pPr/>
              <a:t>14</a:t>
            </a:fld>
            <a:endParaRPr lang="en-US" dirty="0"/>
          </a:p>
        </p:txBody>
      </p:sp>
    </p:spTree>
    <p:extLst>
      <p:ext uri="{BB962C8B-B14F-4D97-AF65-F5344CB8AC3E}">
        <p14:creationId xmlns:p14="http://schemas.microsoft.com/office/powerpoint/2010/main" xmlns="" val="1941945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am</a:t>
            </a:r>
            <a:r>
              <a:rPr lang="en-US" baseline="0" dirty="0" smtClean="0"/>
              <a:t> not labeling everything because I want to emphasize the difference made by the addition of the new factors.  I think the progression will be clear in the presentation.</a:t>
            </a:r>
            <a:endParaRPr lang="en-US" dirty="0"/>
          </a:p>
        </p:txBody>
      </p:sp>
      <p:sp>
        <p:nvSpPr>
          <p:cNvPr id="4" name="Slide Number Placeholder 3"/>
          <p:cNvSpPr>
            <a:spLocks noGrp="1"/>
          </p:cNvSpPr>
          <p:nvPr>
            <p:ph type="sldNum" sz="quarter" idx="10"/>
          </p:nvPr>
        </p:nvSpPr>
        <p:spPr/>
        <p:txBody>
          <a:bodyPr/>
          <a:lstStyle/>
          <a:p>
            <a:fld id="{AF6DB8FF-C464-4860-AE81-FC70AC58B729}" type="slidenum">
              <a:rPr lang="en-US" smtClean="0"/>
              <a:pPr/>
              <a:t>16</a:t>
            </a:fld>
            <a:endParaRPr lang="en-US" dirty="0"/>
          </a:p>
        </p:txBody>
      </p:sp>
    </p:spTree>
    <p:extLst>
      <p:ext uri="{BB962C8B-B14F-4D97-AF65-F5344CB8AC3E}">
        <p14:creationId xmlns:p14="http://schemas.microsoft.com/office/powerpoint/2010/main" xmlns="" val="4070518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16 to 24 year</a:t>
            </a:r>
            <a:r>
              <a:rPr lang="en-US" baseline="0" dirty="0" smtClean="0"/>
              <a:t> old unemployment is 50 to 60% of total predicted decline</a:t>
            </a:r>
          </a:p>
          <a:p>
            <a:endParaRPr lang="en-US" baseline="0" dirty="0" smtClean="0"/>
          </a:p>
          <a:p>
            <a:r>
              <a:rPr lang="en-US" baseline="0" dirty="0" smtClean="0"/>
              <a:t>Unemployment for this group was twice the national average</a:t>
            </a:r>
          </a:p>
          <a:p>
            <a:endParaRPr lang="en-US" baseline="0" dirty="0" smtClean="0"/>
          </a:p>
          <a:p>
            <a:r>
              <a:rPr lang="en-US" baseline="0" dirty="0" smtClean="0"/>
              <a:t>And this group accounted for about half of the reduction in  fatalities over this </a:t>
            </a:r>
            <a:r>
              <a:rPr lang="en-US" baseline="0" dirty="0" err="1" smtClean="0"/>
              <a:t>periodl</a:t>
            </a:r>
            <a:endParaRPr lang="en-US" baseline="0" dirty="0" smtClean="0"/>
          </a:p>
          <a:p>
            <a:endParaRPr lang="en-US" baseline="0" dirty="0" smtClean="0"/>
          </a:p>
          <a:p>
            <a:endParaRPr lang="en-US" baseline="0" dirty="0" smtClean="0"/>
          </a:p>
          <a:p>
            <a:r>
              <a:rPr lang="en-US" baseline="0" dirty="0" smtClean="0"/>
              <a:t>The insurance and car rental companies are right.  </a:t>
            </a:r>
            <a:endParaRPr lang="en-US" dirty="0"/>
          </a:p>
        </p:txBody>
      </p:sp>
      <p:sp>
        <p:nvSpPr>
          <p:cNvPr id="4" name="Slide Number Placeholder 3"/>
          <p:cNvSpPr>
            <a:spLocks noGrp="1"/>
          </p:cNvSpPr>
          <p:nvPr>
            <p:ph type="sldNum" sz="quarter" idx="10"/>
          </p:nvPr>
        </p:nvSpPr>
        <p:spPr/>
        <p:txBody>
          <a:bodyPr/>
          <a:lstStyle/>
          <a:p>
            <a:fld id="{AF6DB8FF-C464-4860-AE81-FC70AC58B729}" type="slidenum">
              <a:rPr lang="en-US" smtClean="0"/>
              <a:pPr/>
              <a:t>19</a:t>
            </a:fld>
            <a:endParaRPr lang="en-US" dirty="0"/>
          </a:p>
        </p:txBody>
      </p:sp>
    </p:spTree>
    <p:extLst>
      <p:ext uri="{BB962C8B-B14F-4D97-AF65-F5344CB8AC3E}">
        <p14:creationId xmlns:p14="http://schemas.microsoft.com/office/powerpoint/2010/main" xmlns="" val="404683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6DB8FF-C464-4860-AE81-FC70AC58B729}" type="slidenum">
              <a:rPr lang="en-US" smtClean="0"/>
              <a:pPr/>
              <a:t>21</a:t>
            </a:fld>
            <a:endParaRPr lang="en-US" dirty="0"/>
          </a:p>
        </p:txBody>
      </p:sp>
    </p:spTree>
    <p:extLst>
      <p:ext uri="{BB962C8B-B14F-4D97-AF65-F5344CB8AC3E}">
        <p14:creationId xmlns:p14="http://schemas.microsoft.com/office/powerpoint/2010/main" xmlns="" val="404683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a:t>
            </a:r>
            <a:r>
              <a:rPr lang="en-US" baseline="0" dirty="0" smtClean="0"/>
              <a:t> point 3, do not disagree—I think the reference is mainly to state DOT programs?</a:t>
            </a:r>
          </a:p>
          <a:p>
            <a:r>
              <a:rPr lang="en-US" baseline="0" dirty="0" smtClean="0"/>
              <a:t>At the same time, it would be good to emphasize that there are a lot of effective tools within the scope of safety professionals that are proven to be effective (belts, crashworthiness, laws to improve safe driving behavior, crashworthy roads, etc.).</a:t>
            </a:r>
            <a:endParaRPr lang="en-US" dirty="0"/>
          </a:p>
        </p:txBody>
      </p:sp>
      <p:sp>
        <p:nvSpPr>
          <p:cNvPr id="4" name="Slide Number Placeholder 3"/>
          <p:cNvSpPr>
            <a:spLocks noGrp="1"/>
          </p:cNvSpPr>
          <p:nvPr>
            <p:ph type="sldNum" sz="quarter" idx="10"/>
          </p:nvPr>
        </p:nvSpPr>
        <p:spPr/>
        <p:txBody>
          <a:bodyPr/>
          <a:lstStyle/>
          <a:p>
            <a:fld id="{AF6DB8FF-C464-4860-AE81-FC70AC58B729}" type="slidenum">
              <a:rPr lang="en-US" smtClean="0"/>
              <a:pPr/>
              <a:t>22</a:t>
            </a:fld>
            <a:endParaRPr lang="en-US" dirty="0"/>
          </a:p>
        </p:txBody>
      </p:sp>
    </p:spTree>
    <p:extLst>
      <p:ext uri="{BB962C8B-B14F-4D97-AF65-F5344CB8AC3E}">
        <p14:creationId xmlns:p14="http://schemas.microsoft.com/office/powerpoint/2010/main" xmlns="" val="404683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D9CE88-CD96-4E64-B2D8-E640DAEE89A1}" type="datetimeFigureOut">
              <a:rPr lang="en-US" smtClean="0"/>
              <a:pPr/>
              <a:t>8/29/2017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B205F-5E80-44AE-9976-4B96BFFA6E82}" type="slidenum">
              <a:rPr lang="en-US" smtClean="0"/>
              <a:pPr/>
              <a:t>‹#›</a:t>
            </a:fld>
            <a:endParaRPr lang="en-US" dirty="0"/>
          </a:p>
        </p:txBody>
      </p:sp>
    </p:spTree>
    <p:extLst>
      <p:ext uri="{BB962C8B-B14F-4D97-AF65-F5344CB8AC3E}">
        <p14:creationId xmlns:p14="http://schemas.microsoft.com/office/powerpoint/2010/main" xmlns="" val="206052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D9CE88-CD96-4E64-B2D8-E640DAEE89A1}" type="datetimeFigureOut">
              <a:rPr lang="en-US" smtClean="0"/>
              <a:pPr/>
              <a:t>8/29/2017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B205F-5E80-44AE-9976-4B96BFFA6E82}" type="slidenum">
              <a:rPr lang="en-US" smtClean="0"/>
              <a:pPr/>
              <a:t>‹#›</a:t>
            </a:fld>
            <a:endParaRPr lang="en-US" dirty="0"/>
          </a:p>
        </p:txBody>
      </p:sp>
    </p:spTree>
    <p:extLst>
      <p:ext uri="{BB962C8B-B14F-4D97-AF65-F5344CB8AC3E}">
        <p14:creationId xmlns:p14="http://schemas.microsoft.com/office/powerpoint/2010/main" xmlns="" val="1167718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D9CE88-CD96-4E64-B2D8-E640DAEE89A1}" type="datetimeFigureOut">
              <a:rPr lang="en-US" smtClean="0"/>
              <a:pPr/>
              <a:t>8/29/2017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B205F-5E80-44AE-9976-4B96BFFA6E82}" type="slidenum">
              <a:rPr lang="en-US" smtClean="0"/>
              <a:pPr/>
              <a:t>‹#›</a:t>
            </a:fld>
            <a:endParaRPr lang="en-US" dirty="0"/>
          </a:p>
        </p:txBody>
      </p:sp>
    </p:spTree>
    <p:extLst>
      <p:ext uri="{BB962C8B-B14F-4D97-AF65-F5344CB8AC3E}">
        <p14:creationId xmlns:p14="http://schemas.microsoft.com/office/powerpoint/2010/main" xmlns="" val="3393438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D9CE88-CD96-4E64-B2D8-E640DAEE89A1}" type="datetimeFigureOut">
              <a:rPr lang="en-US" smtClean="0"/>
              <a:pPr/>
              <a:t>8/29/2017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B205F-5E80-44AE-9976-4B96BFFA6E82}" type="slidenum">
              <a:rPr lang="en-US" smtClean="0"/>
              <a:pPr/>
              <a:t>‹#›</a:t>
            </a:fld>
            <a:endParaRPr lang="en-US" dirty="0"/>
          </a:p>
        </p:txBody>
      </p:sp>
    </p:spTree>
    <p:extLst>
      <p:ext uri="{BB962C8B-B14F-4D97-AF65-F5344CB8AC3E}">
        <p14:creationId xmlns:p14="http://schemas.microsoft.com/office/powerpoint/2010/main" xmlns="" val="87681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D9CE88-CD96-4E64-B2D8-E640DAEE89A1}" type="datetimeFigureOut">
              <a:rPr lang="en-US" smtClean="0"/>
              <a:pPr/>
              <a:t>8/29/2017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B205F-5E80-44AE-9976-4B96BFFA6E82}" type="slidenum">
              <a:rPr lang="en-US" smtClean="0"/>
              <a:pPr/>
              <a:t>‹#›</a:t>
            </a:fld>
            <a:endParaRPr lang="en-US" dirty="0"/>
          </a:p>
        </p:txBody>
      </p:sp>
    </p:spTree>
    <p:extLst>
      <p:ext uri="{BB962C8B-B14F-4D97-AF65-F5344CB8AC3E}">
        <p14:creationId xmlns:p14="http://schemas.microsoft.com/office/powerpoint/2010/main" xmlns="" val="511883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D9CE88-CD96-4E64-B2D8-E640DAEE89A1}" type="datetimeFigureOut">
              <a:rPr lang="en-US" smtClean="0"/>
              <a:pPr/>
              <a:t>8/29/2017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2B205F-5E80-44AE-9976-4B96BFFA6E82}" type="slidenum">
              <a:rPr lang="en-US" smtClean="0"/>
              <a:pPr/>
              <a:t>‹#›</a:t>
            </a:fld>
            <a:endParaRPr lang="en-US" dirty="0"/>
          </a:p>
        </p:txBody>
      </p:sp>
    </p:spTree>
    <p:extLst>
      <p:ext uri="{BB962C8B-B14F-4D97-AF65-F5344CB8AC3E}">
        <p14:creationId xmlns:p14="http://schemas.microsoft.com/office/powerpoint/2010/main" xmlns="" val="49423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D9CE88-CD96-4E64-B2D8-E640DAEE89A1}" type="datetimeFigureOut">
              <a:rPr lang="en-US" smtClean="0"/>
              <a:pPr/>
              <a:t>8/29/2017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42B205F-5E80-44AE-9976-4B96BFFA6E82}" type="slidenum">
              <a:rPr lang="en-US" smtClean="0"/>
              <a:pPr/>
              <a:t>‹#›</a:t>
            </a:fld>
            <a:endParaRPr lang="en-US" dirty="0"/>
          </a:p>
        </p:txBody>
      </p:sp>
    </p:spTree>
    <p:extLst>
      <p:ext uri="{BB962C8B-B14F-4D97-AF65-F5344CB8AC3E}">
        <p14:creationId xmlns:p14="http://schemas.microsoft.com/office/powerpoint/2010/main" xmlns="" val="3644140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D9CE88-CD96-4E64-B2D8-E640DAEE89A1}" type="datetimeFigureOut">
              <a:rPr lang="en-US" smtClean="0"/>
              <a:pPr/>
              <a:t>8/29/2017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42B205F-5E80-44AE-9976-4B96BFFA6E82}" type="slidenum">
              <a:rPr lang="en-US" smtClean="0"/>
              <a:pPr/>
              <a:t>‹#›</a:t>
            </a:fld>
            <a:endParaRPr lang="en-US" dirty="0"/>
          </a:p>
        </p:txBody>
      </p:sp>
    </p:spTree>
    <p:extLst>
      <p:ext uri="{BB962C8B-B14F-4D97-AF65-F5344CB8AC3E}">
        <p14:creationId xmlns:p14="http://schemas.microsoft.com/office/powerpoint/2010/main" xmlns="" val="284677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9CE88-CD96-4E64-B2D8-E640DAEE89A1}" type="datetimeFigureOut">
              <a:rPr lang="en-US" smtClean="0"/>
              <a:pPr/>
              <a:t>8/29/2017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42B205F-5E80-44AE-9976-4B96BFFA6E82}" type="slidenum">
              <a:rPr lang="en-US" smtClean="0"/>
              <a:pPr/>
              <a:t>‹#›</a:t>
            </a:fld>
            <a:endParaRPr lang="en-US" dirty="0"/>
          </a:p>
        </p:txBody>
      </p:sp>
    </p:spTree>
    <p:extLst>
      <p:ext uri="{BB962C8B-B14F-4D97-AF65-F5344CB8AC3E}">
        <p14:creationId xmlns:p14="http://schemas.microsoft.com/office/powerpoint/2010/main" xmlns="" val="1062057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D9CE88-CD96-4E64-B2D8-E640DAEE89A1}" type="datetimeFigureOut">
              <a:rPr lang="en-US" smtClean="0"/>
              <a:pPr/>
              <a:t>8/29/2017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2B205F-5E80-44AE-9976-4B96BFFA6E82}" type="slidenum">
              <a:rPr lang="en-US" smtClean="0"/>
              <a:pPr/>
              <a:t>‹#›</a:t>
            </a:fld>
            <a:endParaRPr lang="en-US" dirty="0"/>
          </a:p>
        </p:txBody>
      </p:sp>
    </p:spTree>
    <p:extLst>
      <p:ext uri="{BB962C8B-B14F-4D97-AF65-F5344CB8AC3E}">
        <p14:creationId xmlns:p14="http://schemas.microsoft.com/office/powerpoint/2010/main" xmlns="" val="1284345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D9CE88-CD96-4E64-B2D8-E640DAEE89A1}" type="datetimeFigureOut">
              <a:rPr lang="en-US" smtClean="0"/>
              <a:pPr/>
              <a:t>8/29/2017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2B205F-5E80-44AE-9976-4B96BFFA6E82}" type="slidenum">
              <a:rPr lang="en-US" smtClean="0"/>
              <a:pPr/>
              <a:t>‹#›</a:t>
            </a:fld>
            <a:endParaRPr lang="en-US" dirty="0"/>
          </a:p>
        </p:txBody>
      </p:sp>
    </p:spTree>
    <p:extLst>
      <p:ext uri="{BB962C8B-B14F-4D97-AF65-F5344CB8AC3E}">
        <p14:creationId xmlns:p14="http://schemas.microsoft.com/office/powerpoint/2010/main" xmlns="" val="1875838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9CE88-CD96-4E64-B2D8-E640DAEE89A1}" type="datetimeFigureOut">
              <a:rPr lang="en-US" smtClean="0"/>
              <a:pPr/>
              <a:t>8/29/2017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2B205F-5E80-44AE-9976-4B96BFFA6E82}" type="slidenum">
              <a:rPr lang="en-US" smtClean="0"/>
              <a:pPr/>
              <a:t>‹#›</a:t>
            </a:fld>
            <a:endParaRPr lang="en-US" dirty="0"/>
          </a:p>
        </p:txBody>
      </p:sp>
    </p:spTree>
    <p:extLst>
      <p:ext uri="{BB962C8B-B14F-4D97-AF65-F5344CB8AC3E}">
        <p14:creationId xmlns:p14="http://schemas.microsoft.com/office/powerpoint/2010/main" xmlns="" val="274734529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file:///C:\Users\r-wunderlich\Documents\GHSA\Logo%20_%20MyTTI_files\TTI_Color.p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5691" y="825507"/>
            <a:ext cx="5562600" cy="5940088"/>
          </a:xfrm>
          <a:prstGeom prst="rect">
            <a:avLst/>
          </a:prstGeom>
          <a:noFill/>
        </p:spPr>
        <p:txBody>
          <a:bodyPr wrap="square" rtlCol="0">
            <a:spAutoFit/>
          </a:bodyPr>
          <a:lstStyle/>
          <a:p>
            <a:r>
              <a:rPr lang="en-US" sz="4000" dirty="0" smtClean="0">
                <a:solidFill>
                  <a:srgbClr val="FFFF00"/>
                </a:solidFill>
              </a:rPr>
              <a:t>NCHRP 17-67 Results:</a:t>
            </a:r>
          </a:p>
          <a:p>
            <a:r>
              <a:rPr lang="en-US" sz="4000" dirty="0" smtClean="0">
                <a:solidFill>
                  <a:srgbClr val="FFFF00"/>
                </a:solidFill>
              </a:rPr>
              <a:t>Can the Past be Prologue?</a:t>
            </a:r>
            <a:endParaRPr lang="en-US" sz="3600" dirty="0"/>
          </a:p>
          <a:p>
            <a:endParaRPr lang="en-US" sz="2000" dirty="0" smtClean="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r>
              <a:rPr lang="en-US" sz="2000" dirty="0" smtClean="0"/>
              <a:t>Robert C. Wunderlich</a:t>
            </a:r>
            <a:endParaRPr lang="en-US" sz="2000" dirty="0"/>
          </a:p>
          <a:p>
            <a:r>
              <a:rPr lang="en-US" sz="2000" dirty="0" smtClean="0"/>
              <a:t>Center for Transportation Safety</a:t>
            </a:r>
          </a:p>
          <a:p>
            <a:r>
              <a:rPr lang="en-US" sz="2000" dirty="0" smtClean="0"/>
              <a:t>Texas A&amp;M Transportation Institute</a:t>
            </a:r>
          </a:p>
          <a:p>
            <a:endParaRPr lang="en-US" sz="2000" dirty="0"/>
          </a:p>
        </p:txBody>
      </p:sp>
    </p:spTree>
    <p:extLst>
      <p:ext uri="{BB962C8B-B14F-4D97-AF65-F5344CB8AC3E}">
        <p14:creationId xmlns:p14="http://schemas.microsoft.com/office/powerpoint/2010/main" xmlns="" val="41324853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895600" y="1600200"/>
            <a:ext cx="3352800" cy="373380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smtClean="0"/>
              <a:t>Ratings for:</a:t>
            </a:r>
          </a:p>
          <a:p>
            <a:pPr algn="ctr"/>
            <a:endParaRPr lang="en-US" sz="2400" dirty="0"/>
          </a:p>
          <a:p>
            <a:pPr algn="ctr"/>
            <a:r>
              <a:rPr lang="en-US" sz="2400" dirty="0" smtClean="0"/>
              <a:t>DUI laws</a:t>
            </a:r>
          </a:p>
          <a:p>
            <a:pPr algn="ctr"/>
            <a:endParaRPr lang="en-US" sz="2400" dirty="0"/>
          </a:p>
          <a:p>
            <a:pPr algn="ctr"/>
            <a:r>
              <a:rPr lang="en-US" sz="2400" dirty="0" smtClean="0"/>
              <a:t>Helmet laws</a:t>
            </a:r>
          </a:p>
          <a:p>
            <a:pPr algn="ctr"/>
            <a:endParaRPr lang="en-US" sz="2400" dirty="0"/>
          </a:p>
          <a:p>
            <a:pPr algn="ctr"/>
            <a:r>
              <a:rPr lang="en-US" sz="2400" dirty="0" smtClean="0"/>
              <a:t>Occupant Restraint Laws</a:t>
            </a:r>
            <a:endParaRPr lang="en-US" sz="2400" dirty="0"/>
          </a:p>
        </p:txBody>
      </p:sp>
      <p:sp>
        <p:nvSpPr>
          <p:cNvPr id="4" name="TextBox 3"/>
          <p:cNvSpPr txBox="1"/>
          <p:nvPr/>
        </p:nvSpPr>
        <p:spPr>
          <a:xfrm>
            <a:off x="990600" y="228600"/>
            <a:ext cx="7239000" cy="646331"/>
          </a:xfrm>
          <a:prstGeom prst="rect">
            <a:avLst/>
          </a:prstGeom>
          <a:noFill/>
        </p:spPr>
        <p:txBody>
          <a:bodyPr wrap="square" rtlCol="0">
            <a:spAutoFit/>
          </a:bodyPr>
          <a:lstStyle/>
          <a:p>
            <a:r>
              <a:rPr lang="en-US" sz="3600" dirty="0" smtClean="0"/>
              <a:t>Safety Regulations</a:t>
            </a:r>
            <a:endParaRPr lang="en-US" sz="3600" dirty="0"/>
          </a:p>
        </p:txBody>
      </p:sp>
    </p:spTree>
    <p:extLst>
      <p:ext uri="{BB962C8B-B14F-4D97-AF65-F5344CB8AC3E}">
        <p14:creationId xmlns:p14="http://schemas.microsoft.com/office/powerpoint/2010/main" xmlns="" val="8984495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352800" y="1600200"/>
            <a:ext cx="2743200" cy="350520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Percent </a:t>
            </a:r>
          </a:p>
          <a:p>
            <a:pPr algn="ctr"/>
            <a:r>
              <a:rPr lang="en-US" sz="2800" dirty="0" smtClean="0"/>
              <a:t>of </a:t>
            </a:r>
          </a:p>
          <a:p>
            <a:pPr algn="ctr"/>
            <a:r>
              <a:rPr lang="en-US" sz="2800" dirty="0" smtClean="0"/>
              <a:t>Vehicle Fleet</a:t>
            </a:r>
          </a:p>
          <a:p>
            <a:pPr algn="ctr"/>
            <a:endParaRPr lang="en-US" sz="2800" dirty="0"/>
          </a:p>
          <a:p>
            <a:pPr algn="ctr"/>
            <a:r>
              <a:rPr lang="en-US" sz="2800" dirty="0" smtClean="0"/>
              <a:t>1991 </a:t>
            </a:r>
          </a:p>
          <a:p>
            <a:pPr algn="ctr"/>
            <a:r>
              <a:rPr lang="en-US" sz="2800" dirty="0" smtClean="0"/>
              <a:t>or </a:t>
            </a:r>
          </a:p>
          <a:p>
            <a:pPr algn="ctr"/>
            <a:r>
              <a:rPr lang="en-US" sz="2800" dirty="0" smtClean="0"/>
              <a:t>newer</a:t>
            </a:r>
            <a:endParaRPr lang="en-US" sz="2800" dirty="0"/>
          </a:p>
        </p:txBody>
      </p:sp>
      <p:sp>
        <p:nvSpPr>
          <p:cNvPr id="4" name="TextBox 3"/>
          <p:cNvSpPr txBox="1"/>
          <p:nvPr/>
        </p:nvSpPr>
        <p:spPr>
          <a:xfrm>
            <a:off x="990600" y="228600"/>
            <a:ext cx="7239000" cy="646331"/>
          </a:xfrm>
          <a:prstGeom prst="rect">
            <a:avLst/>
          </a:prstGeom>
          <a:noFill/>
        </p:spPr>
        <p:txBody>
          <a:bodyPr wrap="square" rtlCol="0">
            <a:spAutoFit/>
          </a:bodyPr>
          <a:lstStyle/>
          <a:p>
            <a:r>
              <a:rPr lang="en-US" sz="3600" dirty="0" smtClean="0"/>
              <a:t>Vehicle Safety</a:t>
            </a:r>
            <a:endParaRPr lang="en-US" sz="3600" dirty="0"/>
          </a:p>
        </p:txBody>
      </p:sp>
    </p:spTree>
    <p:extLst>
      <p:ext uri="{BB962C8B-B14F-4D97-AF65-F5344CB8AC3E}">
        <p14:creationId xmlns:p14="http://schemas.microsoft.com/office/powerpoint/2010/main" xmlns="" val="728497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51321" y="1066800"/>
            <a:ext cx="7467600" cy="16764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chemeClr val="bg2">
                  <a:lumMod val="50000"/>
                </a:schemeClr>
              </a:solidFill>
            </a:endParaRPr>
          </a:p>
          <a:p>
            <a:r>
              <a:rPr lang="en-US" sz="2400" dirty="0" smtClean="0">
                <a:solidFill>
                  <a:schemeClr val="bg2">
                    <a:lumMod val="50000"/>
                  </a:schemeClr>
                </a:solidFill>
              </a:rPr>
              <a:t>Model Controlling for </a:t>
            </a:r>
            <a:r>
              <a:rPr lang="en-US" sz="2400" dirty="0">
                <a:solidFill>
                  <a:schemeClr val="bg2">
                    <a:lumMod val="50000"/>
                  </a:schemeClr>
                </a:solidFill>
              </a:rPr>
              <a:t>State </a:t>
            </a:r>
            <a:r>
              <a:rPr lang="en-US" sz="2400" dirty="0" smtClean="0">
                <a:solidFill>
                  <a:schemeClr val="bg2">
                    <a:lumMod val="50000"/>
                  </a:schemeClr>
                </a:solidFill>
              </a:rPr>
              <a:t>Effects</a:t>
            </a:r>
            <a:r>
              <a:rPr lang="en-US" sz="2400" dirty="0">
                <a:solidFill>
                  <a:schemeClr val="bg2">
                    <a:lumMod val="50000"/>
                  </a:schemeClr>
                </a:solidFill>
              </a:rPr>
              <a:t> – </a:t>
            </a:r>
            <a:r>
              <a:rPr lang="en-US" sz="2400" dirty="0" smtClean="0">
                <a:solidFill>
                  <a:schemeClr val="bg2">
                    <a:lumMod val="50000"/>
                  </a:schemeClr>
                </a:solidFill>
              </a:rPr>
              <a:t> MCS</a:t>
            </a:r>
          </a:p>
          <a:p>
            <a:endParaRPr lang="en-US" sz="2400" dirty="0" smtClean="0">
              <a:solidFill>
                <a:schemeClr val="bg2">
                  <a:lumMod val="50000"/>
                </a:schemeClr>
              </a:solidFill>
            </a:endParaRPr>
          </a:p>
          <a:p>
            <a:r>
              <a:rPr lang="en-US" sz="2400" dirty="0" smtClean="0">
                <a:solidFill>
                  <a:schemeClr val="bg2">
                    <a:lumMod val="50000"/>
                  </a:schemeClr>
                </a:solidFill>
              </a:rPr>
              <a:t>Adjusts for the effects of state-associated unknown influences not considered in the model.  </a:t>
            </a:r>
            <a:endParaRPr lang="en-US" sz="2400" dirty="0">
              <a:solidFill>
                <a:schemeClr val="bg2">
                  <a:lumMod val="50000"/>
                </a:schemeClr>
              </a:solidFill>
            </a:endParaRPr>
          </a:p>
          <a:p>
            <a:endParaRPr lang="en-US" sz="2400" dirty="0">
              <a:solidFill>
                <a:schemeClr val="bg2">
                  <a:lumMod val="50000"/>
                </a:schemeClr>
              </a:solidFill>
            </a:endParaRPr>
          </a:p>
        </p:txBody>
      </p:sp>
      <p:sp>
        <p:nvSpPr>
          <p:cNvPr id="4" name="TextBox 3"/>
          <p:cNvSpPr txBox="1"/>
          <p:nvPr/>
        </p:nvSpPr>
        <p:spPr>
          <a:xfrm>
            <a:off x="952500" y="0"/>
            <a:ext cx="7239000" cy="1015663"/>
          </a:xfrm>
          <a:prstGeom prst="rect">
            <a:avLst/>
          </a:prstGeom>
          <a:noFill/>
        </p:spPr>
        <p:txBody>
          <a:bodyPr wrap="square" rtlCol="0">
            <a:spAutoFit/>
          </a:bodyPr>
          <a:lstStyle/>
          <a:p>
            <a:r>
              <a:rPr lang="en-US" sz="3600" dirty="0" smtClean="0"/>
              <a:t>Models</a:t>
            </a:r>
          </a:p>
          <a:p>
            <a:r>
              <a:rPr lang="en-US" sz="2400" dirty="0" smtClean="0"/>
              <a:t>Negative Binomial Regression</a:t>
            </a:r>
            <a:endParaRPr lang="en-US" sz="2400" dirty="0"/>
          </a:p>
        </p:txBody>
      </p:sp>
      <p:sp>
        <p:nvSpPr>
          <p:cNvPr id="5" name="Rounded Rectangle 4"/>
          <p:cNvSpPr/>
          <p:nvPr/>
        </p:nvSpPr>
        <p:spPr>
          <a:xfrm>
            <a:off x="851321" y="3048000"/>
            <a:ext cx="7467600" cy="1524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bg2">
                    <a:lumMod val="50000"/>
                  </a:schemeClr>
                </a:solidFill>
              </a:rPr>
              <a:t>Model Not Controlling for </a:t>
            </a:r>
            <a:r>
              <a:rPr lang="en-US" sz="2400" dirty="0">
                <a:solidFill>
                  <a:schemeClr val="bg2">
                    <a:lumMod val="50000"/>
                  </a:schemeClr>
                </a:solidFill>
              </a:rPr>
              <a:t>State </a:t>
            </a:r>
            <a:r>
              <a:rPr lang="en-US" sz="2400" dirty="0" smtClean="0">
                <a:solidFill>
                  <a:schemeClr val="bg2">
                    <a:lumMod val="50000"/>
                  </a:schemeClr>
                </a:solidFill>
              </a:rPr>
              <a:t>Effects</a:t>
            </a:r>
            <a:r>
              <a:rPr lang="en-US" sz="2400" dirty="0">
                <a:solidFill>
                  <a:schemeClr val="bg2">
                    <a:lumMod val="50000"/>
                  </a:schemeClr>
                </a:solidFill>
              </a:rPr>
              <a:t> – </a:t>
            </a:r>
            <a:r>
              <a:rPr lang="en-US" sz="2400" dirty="0" smtClean="0">
                <a:solidFill>
                  <a:schemeClr val="bg2">
                    <a:lumMod val="50000"/>
                  </a:schemeClr>
                </a:solidFill>
              </a:rPr>
              <a:t> MNCS</a:t>
            </a:r>
          </a:p>
          <a:p>
            <a:endParaRPr lang="en-US" sz="2400" dirty="0">
              <a:solidFill>
                <a:schemeClr val="bg2">
                  <a:lumMod val="50000"/>
                </a:schemeClr>
              </a:solidFill>
            </a:endParaRPr>
          </a:p>
          <a:p>
            <a:r>
              <a:rPr lang="en-US" sz="2400" dirty="0" smtClean="0">
                <a:solidFill>
                  <a:schemeClr val="bg2">
                    <a:lumMod val="50000"/>
                  </a:schemeClr>
                </a:solidFill>
              </a:rPr>
              <a:t>Does not make a separate adjustment for other influences.</a:t>
            </a:r>
          </a:p>
        </p:txBody>
      </p:sp>
      <p:sp>
        <p:nvSpPr>
          <p:cNvPr id="6" name="TextBox 5"/>
          <p:cNvSpPr txBox="1"/>
          <p:nvPr/>
        </p:nvSpPr>
        <p:spPr>
          <a:xfrm>
            <a:off x="990600" y="4724400"/>
            <a:ext cx="7239000" cy="461665"/>
          </a:xfrm>
          <a:prstGeom prst="rect">
            <a:avLst/>
          </a:prstGeom>
          <a:noFill/>
        </p:spPr>
        <p:txBody>
          <a:bodyPr wrap="square" rtlCol="0">
            <a:spAutoFit/>
          </a:bodyPr>
          <a:lstStyle/>
          <a:p>
            <a:r>
              <a:rPr lang="en-US" sz="2400" dirty="0" smtClean="0"/>
              <a:t>Change Model</a:t>
            </a:r>
            <a:endParaRPr lang="en-US" sz="2400" dirty="0"/>
          </a:p>
        </p:txBody>
      </p:sp>
      <p:sp>
        <p:nvSpPr>
          <p:cNvPr id="7" name="Rounded Rectangle 6"/>
          <p:cNvSpPr/>
          <p:nvPr/>
        </p:nvSpPr>
        <p:spPr>
          <a:xfrm>
            <a:off x="851321" y="5257800"/>
            <a:ext cx="7467600" cy="14478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bg2">
                    <a:lumMod val="50000"/>
                  </a:schemeClr>
                </a:solidFill>
              </a:rPr>
              <a:t>Data translated into </a:t>
            </a:r>
            <a:r>
              <a:rPr lang="en-US" sz="2400" dirty="0">
                <a:solidFill>
                  <a:schemeClr val="bg2">
                    <a:lumMod val="50000"/>
                  </a:schemeClr>
                </a:solidFill>
              </a:rPr>
              <a:t>percent change from year to year within each </a:t>
            </a:r>
            <a:r>
              <a:rPr lang="en-US" sz="2400" dirty="0" smtClean="0">
                <a:solidFill>
                  <a:schemeClr val="bg2">
                    <a:lumMod val="50000"/>
                  </a:schemeClr>
                </a:solidFill>
              </a:rPr>
              <a:t>state</a:t>
            </a:r>
            <a:endParaRPr lang="en-US" sz="2400" dirty="0">
              <a:solidFill>
                <a:schemeClr val="bg2">
                  <a:lumMod val="50000"/>
                </a:schemeClr>
              </a:solidFill>
            </a:endParaRPr>
          </a:p>
        </p:txBody>
      </p:sp>
    </p:spTree>
    <p:extLst>
      <p:ext uri="{BB962C8B-B14F-4D97-AF65-F5344CB8AC3E}">
        <p14:creationId xmlns:p14="http://schemas.microsoft.com/office/powerpoint/2010/main" xmlns="" val="3028218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Rounded Rectangle 1"/>
              <p:cNvSpPr/>
              <p:nvPr/>
            </p:nvSpPr>
            <p:spPr>
              <a:xfrm>
                <a:off x="838200" y="1524000"/>
                <a:ext cx="7467600" cy="16764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2">
                        <a:lumMod val="50000"/>
                      </a:schemeClr>
                    </a:solidFill>
                    <a:ea typeface="Times New Roman"/>
                    <a:cs typeface="Times New Roman"/>
                  </a:rPr>
                  <a:t>MCS</a:t>
                </a:r>
              </a:p>
              <a:p>
                <a:pPr algn="ctr"/>
                <a:endParaRPr lang="en-US" sz="2400" dirty="0" smtClean="0">
                  <a:solidFill>
                    <a:schemeClr val="bg2">
                      <a:lumMod val="50000"/>
                    </a:schemeClr>
                  </a:solidFill>
                  <a:latin typeface="Cambria Math"/>
                  <a:ea typeface="Times New Roman"/>
                  <a:cs typeface="Times New Roman"/>
                </a:endParaRPr>
              </a:p>
              <a:p>
                <a:pPr/>
                <a14:m>
                  <m:oMathPara xmlns:m="http://schemas.openxmlformats.org/officeDocument/2006/math">
                    <m:oMathParaPr>
                      <m:jc m:val="centerGroup"/>
                    </m:oMathParaPr>
                    <m:oMath xmlns:m="http://schemas.openxmlformats.org/officeDocument/2006/math">
                      <m:r>
                        <a:rPr lang="en-US" sz="2400" b="0" i="1" smtClean="0">
                          <a:solidFill>
                            <a:schemeClr val="bg2">
                              <a:lumMod val="50000"/>
                            </a:schemeClr>
                          </a:solidFill>
                          <a:latin typeface="Cambria Math"/>
                          <a:ea typeface="Times New Roman"/>
                          <a:cs typeface="Times New Roman"/>
                        </a:rPr>
                        <m:t>𝐹𝑎𝑡𝑎𝑙𝑖𝑡𝑖𝑒𝑠</m:t>
                      </m:r>
                      <m:r>
                        <a:rPr lang="en-US" sz="2400" i="1" smtClean="0">
                          <a:solidFill>
                            <a:schemeClr val="bg2">
                              <a:lumMod val="50000"/>
                            </a:schemeClr>
                          </a:solidFill>
                          <a:latin typeface="Cambria Math"/>
                          <a:ea typeface="Times New Roman"/>
                          <a:cs typeface="Times New Roman"/>
                        </a:rPr>
                        <m:t>=</m:t>
                      </m:r>
                      <m:r>
                        <m:rPr>
                          <m:sty m:val="p"/>
                        </m:rPr>
                        <a:rPr lang="en-US" sz="2400">
                          <a:solidFill>
                            <a:schemeClr val="bg2">
                              <a:lumMod val="50000"/>
                            </a:schemeClr>
                          </a:solidFill>
                          <a:latin typeface="Cambria Math"/>
                        </a:rPr>
                        <m:t>VMT</m:t>
                      </m:r>
                      <m:r>
                        <a:rPr lang="en-US" sz="2400">
                          <a:solidFill>
                            <a:schemeClr val="bg2">
                              <a:lumMod val="50000"/>
                            </a:schemeClr>
                          </a:solidFill>
                          <a:latin typeface="Cambria Math"/>
                        </a:rPr>
                        <m:t>×</m:t>
                      </m:r>
                      <m:sSup>
                        <m:sSupPr>
                          <m:ctrlPr>
                            <a:rPr lang="en-US" sz="2400" i="1">
                              <a:solidFill>
                                <a:schemeClr val="bg2">
                                  <a:lumMod val="50000"/>
                                </a:schemeClr>
                              </a:solidFill>
                              <a:latin typeface="Cambria Math" panose="02040503050406030204" pitchFamily="18" charset="0"/>
                            </a:rPr>
                          </m:ctrlPr>
                        </m:sSupPr>
                        <m:e>
                          <m:r>
                            <a:rPr lang="en-US" sz="2400" i="1">
                              <a:solidFill>
                                <a:schemeClr val="bg2">
                                  <a:lumMod val="50000"/>
                                </a:schemeClr>
                              </a:solidFill>
                              <a:latin typeface="Cambria Math"/>
                            </a:rPr>
                            <m:t>𝑒</m:t>
                          </m:r>
                        </m:e>
                        <m:sup>
                          <m:d>
                            <m:dPr>
                              <m:ctrlPr>
                                <a:rPr lang="en-US" sz="2400" i="1">
                                  <a:solidFill>
                                    <a:schemeClr val="bg2">
                                      <a:lumMod val="50000"/>
                                    </a:schemeClr>
                                  </a:solidFill>
                                  <a:latin typeface="Cambria Math" panose="02040503050406030204" pitchFamily="18" charset="0"/>
                                </a:rPr>
                              </m:ctrlPr>
                            </m:dPr>
                            <m:e>
                              <m:sSub>
                                <m:sSubPr>
                                  <m:ctrlPr>
                                    <a:rPr lang="en-US" sz="2400" i="1">
                                      <a:solidFill>
                                        <a:schemeClr val="bg2">
                                          <a:lumMod val="50000"/>
                                        </a:schemeClr>
                                      </a:solidFill>
                                      <a:latin typeface="Cambria Math" panose="02040503050406030204" pitchFamily="18" charset="0"/>
                                    </a:rPr>
                                  </m:ctrlPr>
                                </m:sSubPr>
                                <m:e>
                                  <m:r>
                                    <a:rPr lang="en-US" sz="2400" i="1">
                                      <a:solidFill>
                                        <a:schemeClr val="bg2">
                                          <a:lumMod val="50000"/>
                                        </a:schemeClr>
                                      </a:solidFill>
                                      <a:latin typeface="Cambria Math"/>
                                    </a:rPr>
                                    <m:t>𝛽</m:t>
                                  </m:r>
                                </m:e>
                                <m:sub>
                                  <m:r>
                                    <a:rPr lang="en-US" sz="2400" i="1">
                                      <a:solidFill>
                                        <a:schemeClr val="bg2">
                                          <a:lumMod val="50000"/>
                                        </a:schemeClr>
                                      </a:solidFill>
                                      <a:latin typeface="Cambria Math"/>
                                    </a:rPr>
                                    <m:t>0</m:t>
                                  </m:r>
                                </m:sub>
                              </m:sSub>
                              <m:r>
                                <a:rPr lang="en-US" sz="2400" i="1">
                                  <a:solidFill>
                                    <a:schemeClr val="bg2">
                                      <a:lumMod val="50000"/>
                                    </a:schemeClr>
                                  </a:solidFill>
                                  <a:latin typeface="Cambria Math"/>
                                </a:rPr>
                                <m:t>+</m:t>
                              </m:r>
                              <m:sSub>
                                <m:sSubPr>
                                  <m:ctrlPr>
                                    <a:rPr lang="en-US" sz="2400" i="1">
                                      <a:solidFill>
                                        <a:schemeClr val="bg2">
                                          <a:lumMod val="50000"/>
                                        </a:schemeClr>
                                      </a:solidFill>
                                      <a:latin typeface="Cambria Math" panose="02040503050406030204" pitchFamily="18" charset="0"/>
                                    </a:rPr>
                                  </m:ctrlPr>
                                </m:sSubPr>
                                <m:e>
                                  <m:r>
                                    <a:rPr lang="en-US" sz="2400" i="1">
                                      <a:solidFill>
                                        <a:schemeClr val="bg2">
                                          <a:lumMod val="50000"/>
                                        </a:schemeClr>
                                      </a:solidFill>
                                      <a:latin typeface="Cambria Math"/>
                                    </a:rPr>
                                    <m:t>𝛾</m:t>
                                  </m:r>
                                </m:e>
                                <m:sub>
                                  <m:r>
                                    <a:rPr lang="en-US" sz="2400" i="1">
                                      <a:solidFill>
                                        <a:schemeClr val="bg2">
                                          <a:lumMod val="50000"/>
                                        </a:schemeClr>
                                      </a:solidFill>
                                      <a:latin typeface="Cambria Math"/>
                                    </a:rPr>
                                    <m:t>𝑠</m:t>
                                  </m:r>
                                </m:sub>
                              </m:sSub>
                            </m:e>
                          </m:d>
                          <m:r>
                            <a:rPr lang="en-US" sz="2400" i="1">
                              <a:solidFill>
                                <a:schemeClr val="bg2">
                                  <a:lumMod val="50000"/>
                                </a:schemeClr>
                              </a:solidFill>
                              <a:latin typeface="Cambria Math"/>
                            </a:rPr>
                            <m:t>+</m:t>
                          </m:r>
                          <m:nary>
                            <m:naryPr>
                              <m:chr m:val="∑"/>
                              <m:limLoc m:val="undOvr"/>
                              <m:supHide m:val="on"/>
                              <m:ctrlPr>
                                <a:rPr lang="en-US" sz="2400" i="1">
                                  <a:solidFill>
                                    <a:schemeClr val="bg2">
                                      <a:lumMod val="50000"/>
                                    </a:schemeClr>
                                  </a:solidFill>
                                  <a:latin typeface="Cambria Math" panose="02040503050406030204" pitchFamily="18" charset="0"/>
                                </a:rPr>
                              </m:ctrlPr>
                            </m:naryPr>
                            <m:sub>
                              <m:r>
                                <a:rPr lang="en-US" sz="2400" i="1">
                                  <a:solidFill>
                                    <a:schemeClr val="bg2">
                                      <a:lumMod val="50000"/>
                                    </a:schemeClr>
                                  </a:solidFill>
                                  <a:latin typeface="Cambria Math"/>
                                </a:rPr>
                                <m:t>𝑖</m:t>
                              </m:r>
                            </m:sub>
                            <m:sup/>
                            <m:e>
                              <m:sSub>
                                <m:sSubPr>
                                  <m:ctrlPr>
                                    <a:rPr lang="en-US" sz="2400" i="1">
                                      <a:solidFill>
                                        <a:schemeClr val="bg2">
                                          <a:lumMod val="50000"/>
                                        </a:schemeClr>
                                      </a:solidFill>
                                      <a:latin typeface="Cambria Math" panose="02040503050406030204" pitchFamily="18" charset="0"/>
                                    </a:rPr>
                                  </m:ctrlPr>
                                </m:sSubPr>
                                <m:e>
                                  <m:r>
                                    <a:rPr lang="en-US" sz="2400" i="1">
                                      <a:solidFill>
                                        <a:schemeClr val="bg2">
                                          <a:lumMod val="50000"/>
                                        </a:schemeClr>
                                      </a:solidFill>
                                      <a:latin typeface="Cambria Math"/>
                                    </a:rPr>
                                    <m:t>𝛽</m:t>
                                  </m:r>
                                </m:e>
                                <m:sub>
                                  <m:r>
                                    <a:rPr lang="en-US" sz="2400" i="1">
                                      <a:solidFill>
                                        <a:schemeClr val="bg2">
                                          <a:lumMod val="50000"/>
                                        </a:schemeClr>
                                      </a:solidFill>
                                      <a:latin typeface="Cambria Math"/>
                                    </a:rPr>
                                    <m:t>𝑖</m:t>
                                  </m:r>
                                </m:sub>
                              </m:sSub>
                              <m:sSub>
                                <m:sSubPr>
                                  <m:ctrlPr>
                                    <a:rPr lang="en-US" sz="2400" i="1">
                                      <a:solidFill>
                                        <a:schemeClr val="bg2">
                                          <a:lumMod val="50000"/>
                                        </a:schemeClr>
                                      </a:solidFill>
                                      <a:latin typeface="Cambria Math" panose="02040503050406030204" pitchFamily="18" charset="0"/>
                                    </a:rPr>
                                  </m:ctrlPr>
                                </m:sSubPr>
                                <m:e>
                                  <m:r>
                                    <a:rPr lang="en-US" sz="2400" i="1">
                                      <a:solidFill>
                                        <a:schemeClr val="bg2">
                                          <a:lumMod val="50000"/>
                                        </a:schemeClr>
                                      </a:solidFill>
                                      <a:latin typeface="Cambria Math"/>
                                    </a:rPr>
                                    <m:t>𝑋</m:t>
                                  </m:r>
                                </m:e>
                                <m:sub>
                                  <m:r>
                                    <a:rPr lang="en-US" sz="2400" i="1">
                                      <a:solidFill>
                                        <a:schemeClr val="bg2">
                                          <a:lumMod val="50000"/>
                                        </a:schemeClr>
                                      </a:solidFill>
                                      <a:latin typeface="Cambria Math"/>
                                    </a:rPr>
                                    <m:t>𝑖</m:t>
                                  </m:r>
                                </m:sub>
                              </m:sSub>
                            </m:e>
                          </m:nary>
                        </m:sup>
                      </m:sSup>
                    </m:oMath>
                  </m:oMathPara>
                </a14:m>
                <a:endParaRPr lang="en-US" sz="2400" dirty="0">
                  <a:solidFill>
                    <a:schemeClr val="bg2">
                      <a:lumMod val="50000"/>
                    </a:schemeClr>
                  </a:solidFill>
                </a:endParaRPr>
              </a:p>
              <a:p>
                <a:endParaRPr lang="en-US" sz="2400" dirty="0">
                  <a:solidFill>
                    <a:schemeClr val="bg2">
                      <a:lumMod val="50000"/>
                    </a:schemeClr>
                  </a:solidFill>
                </a:endParaRPr>
              </a:p>
            </p:txBody>
          </p:sp>
        </mc:Choice>
        <mc:Fallback>
          <p:sp>
            <p:nvSpPr>
              <p:cNvPr id="2" name="Rounded Rectangle 1"/>
              <p:cNvSpPr>
                <a:spLocks noRot="1" noChangeAspect="1" noMove="1" noResize="1" noEditPoints="1" noAdjustHandles="1" noChangeArrowheads="1" noChangeShapeType="1" noTextEdit="1"/>
              </p:cNvSpPr>
              <p:nvPr/>
            </p:nvSpPr>
            <p:spPr>
              <a:xfrm>
                <a:off x="838200" y="1524000"/>
                <a:ext cx="7467600" cy="1676400"/>
              </a:xfrm>
              <a:prstGeom prst="roundRect">
                <a:avLst/>
              </a:prstGeom>
              <a:blipFill rotWithShape="1">
                <a:blip r:embed="rId3" cstate="print"/>
                <a:stretch>
                  <a:fillRect/>
                </a:stretch>
              </a:blipFill>
              <a:ln>
                <a:noFill/>
              </a:ln>
            </p:spPr>
            <p:txBody>
              <a:bodyPr/>
              <a:lstStyle/>
              <a:p>
                <a:r>
                  <a:rPr lang="en-US">
                    <a:noFill/>
                  </a:rPr>
                  <a:t> </a:t>
                </a:r>
              </a:p>
            </p:txBody>
          </p:sp>
        </mc:Fallback>
      </mc:AlternateContent>
      <p:sp>
        <p:nvSpPr>
          <p:cNvPr id="4" name="TextBox 3"/>
          <p:cNvSpPr txBox="1"/>
          <p:nvPr/>
        </p:nvSpPr>
        <p:spPr>
          <a:xfrm>
            <a:off x="952500" y="237836"/>
            <a:ext cx="7239000" cy="1077218"/>
          </a:xfrm>
          <a:prstGeom prst="rect">
            <a:avLst/>
          </a:prstGeom>
          <a:noFill/>
        </p:spPr>
        <p:txBody>
          <a:bodyPr wrap="square" rtlCol="0">
            <a:spAutoFit/>
          </a:bodyPr>
          <a:lstStyle/>
          <a:p>
            <a:r>
              <a:rPr lang="en-US" sz="3600" dirty="0"/>
              <a:t>Negative Binomial Regression</a:t>
            </a:r>
          </a:p>
          <a:p>
            <a:r>
              <a:rPr lang="en-US" sz="2800" dirty="0" smtClean="0"/>
              <a:t>Model Forms</a:t>
            </a:r>
          </a:p>
        </p:txBody>
      </p:sp>
      <mc:AlternateContent xmlns:mc="http://schemas.openxmlformats.org/markup-compatibility/2006">
        <mc:Choice xmlns:a14="http://schemas.microsoft.com/office/drawing/2010/main" xmlns="" Requires="a14">
          <p:sp>
            <p:nvSpPr>
              <p:cNvPr id="5" name="Rounded Rectangle 4"/>
              <p:cNvSpPr/>
              <p:nvPr/>
            </p:nvSpPr>
            <p:spPr>
              <a:xfrm>
                <a:off x="838200" y="3429000"/>
                <a:ext cx="7467600" cy="13716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2">
                        <a:lumMod val="50000"/>
                      </a:schemeClr>
                    </a:solidFill>
                  </a:rPr>
                  <a:t>MNCS</a:t>
                </a:r>
              </a:p>
              <a:p>
                <a:pPr algn="ctr"/>
                <a:r>
                  <a:rPr lang="en-US" sz="2400" i="1" dirty="0" smtClean="0">
                    <a:solidFill>
                      <a:schemeClr val="bg2">
                        <a:lumMod val="50000"/>
                      </a:schemeClr>
                    </a:solidFill>
                  </a:rPr>
                  <a:t>F</a:t>
                </a:r>
                <a14:m>
                  <m:oMath xmlns:m="http://schemas.openxmlformats.org/officeDocument/2006/math">
                    <m:r>
                      <a:rPr lang="en-US" sz="2400" b="0" i="1" smtClean="0">
                        <a:solidFill>
                          <a:schemeClr val="bg2">
                            <a:lumMod val="50000"/>
                          </a:schemeClr>
                        </a:solidFill>
                        <a:latin typeface="Cambria Math"/>
                      </a:rPr>
                      <m:t>𝑎𝑡𝑎𝑙𝑖𝑡𝑖𝑒𝑠</m:t>
                    </m:r>
                    <m:r>
                      <a:rPr lang="en-US" sz="2400" i="1">
                        <a:solidFill>
                          <a:schemeClr val="bg2">
                            <a:lumMod val="50000"/>
                          </a:schemeClr>
                        </a:solidFill>
                        <a:latin typeface="Cambria Math"/>
                      </a:rPr>
                      <m:t>=</m:t>
                    </m:r>
                    <m:r>
                      <m:rPr>
                        <m:sty m:val="p"/>
                      </m:rPr>
                      <a:rPr lang="en-US" sz="2400">
                        <a:solidFill>
                          <a:schemeClr val="bg2">
                            <a:lumMod val="50000"/>
                          </a:schemeClr>
                        </a:solidFill>
                        <a:latin typeface="Cambria Math"/>
                        <a:ea typeface="Times New Roman"/>
                        <a:cs typeface="Times New Roman"/>
                      </a:rPr>
                      <m:t>VMT</m:t>
                    </m:r>
                    <m:r>
                      <a:rPr lang="en-US" sz="2400">
                        <a:solidFill>
                          <a:schemeClr val="bg2">
                            <a:lumMod val="50000"/>
                          </a:schemeClr>
                        </a:solidFill>
                        <a:latin typeface="Cambria Math"/>
                        <a:ea typeface="Times New Roman"/>
                        <a:cs typeface="Times New Roman"/>
                      </a:rPr>
                      <m:t>×</m:t>
                    </m:r>
                    <m:sSup>
                      <m:sSupPr>
                        <m:ctrlPr>
                          <a:rPr lang="en-US" sz="2400" i="1">
                            <a:solidFill>
                              <a:schemeClr val="bg2">
                                <a:lumMod val="50000"/>
                              </a:schemeClr>
                            </a:solidFill>
                            <a:latin typeface="Cambria Math" panose="02040503050406030204" pitchFamily="18" charset="0"/>
                            <a:ea typeface="Calibri"/>
                            <a:cs typeface="Times New Roman"/>
                          </a:rPr>
                        </m:ctrlPr>
                      </m:sSupPr>
                      <m:e>
                        <m:r>
                          <a:rPr lang="en-US" sz="2400" i="1">
                            <a:solidFill>
                              <a:schemeClr val="bg2">
                                <a:lumMod val="50000"/>
                              </a:schemeClr>
                            </a:solidFill>
                            <a:latin typeface="Cambria Math"/>
                            <a:ea typeface="Times New Roman"/>
                            <a:cs typeface="Times New Roman"/>
                          </a:rPr>
                          <m:t>𝑒</m:t>
                        </m:r>
                      </m:e>
                      <m:sup>
                        <m:sSub>
                          <m:sSubPr>
                            <m:ctrlPr>
                              <a:rPr lang="en-US" sz="2400" i="1">
                                <a:solidFill>
                                  <a:schemeClr val="bg2">
                                    <a:lumMod val="50000"/>
                                  </a:schemeClr>
                                </a:solidFill>
                                <a:latin typeface="Cambria Math" panose="02040503050406030204" pitchFamily="18" charset="0"/>
                                <a:ea typeface="Calibri"/>
                                <a:cs typeface="Times New Roman"/>
                              </a:rPr>
                            </m:ctrlPr>
                          </m:sSubPr>
                          <m:e>
                            <m:r>
                              <a:rPr lang="en-US" sz="2400" i="1">
                                <a:solidFill>
                                  <a:schemeClr val="bg2">
                                    <a:lumMod val="50000"/>
                                  </a:schemeClr>
                                </a:solidFill>
                                <a:latin typeface="Cambria Math"/>
                                <a:ea typeface="Times New Roman"/>
                                <a:cs typeface="Times New Roman"/>
                              </a:rPr>
                              <m:t>𝛽</m:t>
                            </m:r>
                          </m:e>
                          <m:sub>
                            <m:r>
                              <a:rPr lang="en-US" sz="2400" i="1">
                                <a:solidFill>
                                  <a:schemeClr val="bg2">
                                    <a:lumMod val="50000"/>
                                  </a:schemeClr>
                                </a:solidFill>
                                <a:latin typeface="Cambria Math"/>
                                <a:ea typeface="Times New Roman"/>
                                <a:cs typeface="Times New Roman"/>
                              </a:rPr>
                              <m:t>0</m:t>
                            </m:r>
                          </m:sub>
                        </m:sSub>
                        <m:r>
                          <a:rPr lang="en-US" sz="2400" i="1">
                            <a:solidFill>
                              <a:schemeClr val="bg2">
                                <a:lumMod val="50000"/>
                              </a:schemeClr>
                            </a:solidFill>
                            <a:latin typeface="Cambria Math"/>
                            <a:ea typeface="Times New Roman"/>
                            <a:cs typeface="Times New Roman"/>
                          </a:rPr>
                          <m:t>+</m:t>
                        </m:r>
                        <m:nary>
                          <m:naryPr>
                            <m:chr m:val="∑"/>
                            <m:limLoc m:val="undOvr"/>
                            <m:supHide m:val="on"/>
                            <m:ctrlPr>
                              <a:rPr lang="en-US" sz="2400" i="1" smtClean="0">
                                <a:solidFill>
                                  <a:schemeClr val="bg2">
                                    <a:lumMod val="50000"/>
                                  </a:schemeClr>
                                </a:solidFill>
                                <a:latin typeface="Cambria Math" panose="02040503050406030204" pitchFamily="18" charset="0"/>
                                <a:ea typeface="Calibri"/>
                                <a:cs typeface="Times New Roman"/>
                              </a:rPr>
                            </m:ctrlPr>
                          </m:naryPr>
                          <m:sub>
                            <m:r>
                              <a:rPr lang="en-US" sz="2400" i="1">
                                <a:solidFill>
                                  <a:schemeClr val="bg2">
                                    <a:lumMod val="50000"/>
                                  </a:schemeClr>
                                </a:solidFill>
                                <a:latin typeface="Cambria Math"/>
                                <a:ea typeface="Times New Roman"/>
                                <a:cs typeface="Times New Roman"/>
                              </a:rPr>
                              <m:t>𝑖</m:t>
                            </m:r>
                          </m:sub>
                          <m:sup/>
                          <m:e>
                            <m:sSub>
                              <m:sSubPr>
                                <m:ctrlPr>
                                  <a:rPr lang="en-US" sz="2400" i="1">
                                    <a:solidFill>
                                      <a:schemeClr val="bg2">
                                        <a:lumMod val="50000"/>
                                      </a:schemeClr>
                                    </a:solidFill>
                                    <a:latin typeface="Cambria Math" panose="02040503050406030204" pitchFamily="18" charset="0"/>
                                    <a:ea typeface="Calibri"/>
                                    <a:cs typeface="Times New Roman"/>
                                  </a:rPr>
                                </m:ctrlPr>
                              </m:sSubPr>
                              <m:e>
                                <m:r>
                                  <a:rPr lang="en-US" sz="2400" i="1">
                                    <a:solidFill>
                                      <a:schemeClr val="bg2">
                                        <a:lumMod val="50000"/>
                                      </a:schemeClr>
                                    </a:solidFill>
                                    <a:latin typeface="Cambria Math"/>
                                    <a:ea typeface="Times New Roman"/>
                                    <a:cs typeface="Times New Roman"/>
                                  </a:rPr>
                                  <m:t>𝛽</m:t>
                                </m:r>
                              </m:e>
                              <m:sub>
                                <m:r>
                                  <a:rPr lang="en-US" sz="2400" i="1">
                                    <a:solidFill>
                                      <a:schemeClr val="bg2">
                                        <a:lumMod val="50000"/>
                                      </a:schemeClr>
                                    </a:solidFill>
                                    <a:latin typeface="Cambria Math"/>
                                    <a:ea typeface="Times New Roman"/>
                                    <a:cs typeface="Times New Roman"/>
                                  </a:rPr>
                                  <m:t>𝑖</m:t>
                                </m:r>
                              </m:sub>
                            </m:sSub>
                            <m:sSub>
                              <m:sSubPr>
                                <m:ctrlPr>
                                  <a:rPr lang="en-US" sz="2400" i="1">
                                    <a:solidFill>
                                      <a:schemeClr val="bg2">
                                        <a:lumMod val="50000"/>
                                      </a:schemeClr>
                                    </a:solidFill>
                                    <a:latin typeface="Cambria Math" panose="02040503050406030204" pitchFamily="18" charset="0"/>
                                    <a:ea typeface="Calibri"/>
                                    <a:cs typeface="Times New Roman"/>
                                  </a:rPr>
                                </m:ctrlPr>
                              </m:sSubPr>
                              <m:e>
                                <m:r>
                                  <a:rPr lang="en-US" sz="2400" i="1">
                                    <a:solidFill>
                                      <a:schemeClr val="bg2">
                                        <a:lumMod val="50000"/>
                                      </a:schemeClr>
                                    </a:solidFill>
                                    <a:latin typeface="Cambria Math"/>
                                    <a:ea typeface="Times New Roman"/>
                                    <a:cs typeface="Times New Roman"/>
                                  </a:rPr>
                                  <m:t>𝑋</m:t>
                                </m:r>
                              </m:e>
                              <m:sub>
                                <m:r>
                                  <a:rPr lang="en-US" sz="2400" i="1">
                                    <a:solidFill>
                                      <a:schemeClr val="bg2">
                                        <a:lumMod val="50000"/>
                                      </a:schemeClr>
                                    </a:solidFill>
                                    <a:latin typeface="Cambria Math"/>
                                    <a:ea typeface="Times New Roman"/>
                                    <a:cs typeface="Times New Roman"/>
                                  </a:rPr>
                                  <m:t>𝑖</m:t>
                                </m:r>
                              </m:sub>
                            </m:sSub>
                          </m:e>
                        </m:nary>
                      </m:sup>
                    </m:sSup>
                  </m:oMath>
                </a14:m>
                <a:endParaRPr lang="en-US" sz="2400" dirty="0" smtClean="0">
                  <a:solidFill>
                    <a:schemeClr val="bg2">
                      <a:lumMod val="50000"/>
                    </a:schemeClr>
                  </a:solidFill>
                </a:endParaRPr>
              </a:p>
            </p:txBody>
          </p:sp>
        </mc:Choice>
        <mc:Fallback>
          <p:sp>
            <p:nvSpPr>
              <p:cNvPr id="5" name="Rounded Rectangle 4"/>
              <p:cNvSpPr>
                <a:spLocks noRot="1" noChangeAspect="1" noMove="1" noResize="1" noEditPoints="1" noAdjustHandles="1" noChangeArrowheads="1" noChangeShapeType="1" noTextEdit="1"/>
              </p:cNvSpPr>
              <p:nvPr/>
            </p:nvSpPr>
            <p:spPr>
              <a:xfrm>
                <a:off x="838200" y="3429000"/>
                <a:ext cx="7467600" cy="1371600"/>
              </a:xfrm>
              <a:prstGeom prst="roundRect">
                <a:avLst/>
              </a:prstGeom>
              <a:blipFill rotWithShape="1">
                <a:blip r:embed="rId4" cstate="print"/>
                <a:stretch>
                  <a:fillRect/>
                </a:stretch>
              </a:blipFill>
              <a:ln>
                <a:noFill/>
              </a:ln>
            </p:spPr>
            <p:txBody>
              <a:bodyPr/>
              <a:lstStyle/>
              <a:p>
                <a:r>
                  <a:rPr lang="en-US">
                    <a:noFill/>
                  </a:rPr>
                  <a:t> </a:t>
                </a:r>
              </a:p>
            </p:txBody>
          </p:sp>
        </mc:Fallback>
      </mc:AlternateContent>
      <p:sp>
        <p:nvSpPr>
          <p:cNvPr id="3" name="TextBox 2"/>
          <p:cNvSpPr txBox="1"/>
          <p:nvPr/>
        </p:nvSpPr>
        <p:spPr>
          <a:xfrm>
            <a:off x="1828800" y="4953000"/>
            <a:ext cx="5486400" cy="1788951"/>
          </a:xfrm>
          <a:prstGeom prst="rect">
            <a:avLst/>
          </a:prstGeom>
          <a:noFill/>
        </p:spPr>
        <p:txBody>
          <a:bodyPr wrap="square" rtlCol="0">
            <a:spAutoFit/>
          </a:bodyPr>
          <a:lstStyle/>
          <a:p>
            <a:pPr algn="ctr"/>
            <a:r>
              <a:rPr lang="en-US" sz="3600" i="1" dirty="0"/>
              <a:t>Fatalities = VMT x </a:t>
            </a:r>
            <a:r>
              <a:rPr lang="en-US" sz="3600" i="1" dirty="0" smtClean="0"/>
              <a:t>Risk</a:t>
            </a:r>
          </a:p>
          <a:p>
            <a:pPr algn="ctr"/>
            <a:endParaRPr lang="en-US" sz="3600" i="1" dirty="0" smtClean="0"/>
          </a:p>
          <a:p>
            <a:pPr algn="ctr"/>
            <a:endParaRPr lang="en-US" sz="3600" i="1" dirty="0"/>
          </a:p>
        </p:txBody>
      </p:sp>
      <p:sp>
        <p:nvSpPr>
          <p:cNvPr id="6" name="Curved Right Arrow 5"/>
          <p:cNvSpPr/>
          <p:nvPr/>
        </p:nvSpPr>
        <p:spPr>
          <a:xfrm>
            <a:off x="1371600" y="5275975"/>
            <a:ext cx="914400" cy="1143000"/>
          </a:xfrm>
          <a:prstGeom prst="curvedRigh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mc:AlternateContent xmlns:mc="http://schemas.openxmlformats.org/markup-compatibility/2006">
        <mc:Choice xmlns:a14="http://schemas.microsoft.com/office/drawing/2010/main" xmlns="" Requires="a14">
          <p:sp>
            <p:nvSpPr>
              <p:cNvPr id="7" name="TextBox 6"/>
              <p:cNvSpPr txBox="1"/>
              <p:nvPr/>
            </p:nvSpPr>
            <p:spPr>
              <a:xfrm>
                <a:off x="2667000" y="5867400"/>
                <a:ext cx="3771900" cy="680956"/>
              </a:xfrm>
              <a:prstGeom prst="rect">
                <a:avLst/>
              </a:prstGeom>
              <a:noFill/>
            </p:spPr>
            <p:txBody>
              <a:bodyPr wrap="square" rtlCol="0">
                <a:spAutoFit/>
              </a:bodyPr>
              <a:lstStyle/>
              <a:p>
                <a:r>
                  <a:rPr lang="en-US" sz="3600" dirty="0">
                    <a:ea typeface="Calibri"/>
                    <a:cs typeface="Times New Roman"/>
                  </a:rPr>
                  <a:t>Risk </a:t>
                </a:r>
                <a:r>
                  <a:rPr lang="en-US" sz="3600" dirty="0" smtClean="0">
                    <a:ea typeface="Calibri"/>
                    <a:cs typeface="Times New Roman"/>
                  </a:rPr>
                  <a:t>= </a:t>
                </a:r>
                <a14:m>
                  <m:oMath xmlns:m="http://schemas.openxmlformats.org/officeDocument/2006/math">
                    <m:sSup>
                      <m:sSupPr>
                        <m:ctrlPr>
                          <a:rPr lang="en-US" sz="3600" i="1">
                            <a:latin typeface="Cambria Math" panose="02040503050406030204" pitchFamily="18" charset="0"/>
                            <a:ea typeface="Calibri"/>
                            <a:cs typeface="Times New Roman"/>
                          </a:rPr>
                        </m:ctrlPr>
                      </m:sSupPr>
                      <m:e>
                        <m:r>
                          <a:rPr lang="en-US" sz="3600" i="1">
                            <a:latin typeface="Cambria Math"/>
                            <a:ea typeface="Times New Roman"/>
                            <a:cs typeface="Times New Roman"/>
                          </a:rPr>
                          <m:t>𝑒</m:t>
                        </m:r>
                      </m:e>
                      <m:sup>
                        <m:sSub>
                          <m:sSubPr>
                            <m:ctrlPr>
                              <a:rPr lang="en-US" sz="3600" i="1">
                                <a:latin typeface="Cambria Math" panose="02040503050406030204" pitchFamily="18" charset="0"/>
                                <a:ea typeface="Calibri"/>
                                <a:cs typeface="Times New Roman"/>
                              </a:rPr>
                            </m:ctrlPr>
                          </m:sSubPr>
                          <m:e>
                            <m:r>
                              <a:rPr lang="en-US" sz="3600" i="1">
                                <a:latin typeface="Cambria Math"/>
                                <a:ea typeface="Times New Roman"/>
                                <a:cs typeface="Times New Roman"/>
                              </a:rPr>
                              <m:t>𝛽</m:t>
                            </m:r>
                          </m:e>
                          <m:sub>
                            <m:r>
                              <a:rPr lang="en-US" sz="3600" i="1">
                                <a:latin typeface="Cambria Math"/>
                                <a:ea typeface="Times New Roman"/>
                                <a:cs typeface="Times New Roman"/>
                              </a:rPr>
                              <m:t>0</m:t>
                            </m:r>
                          </m:sub>
                        </m:sSub>
                        <m:r>
                          <a:rPr lang="en-US" sz="3600" i="1">
                            <a:latin typeface="Cambria Math"/>
                            <a:ea typeface="Times New Roman"/>
                            <a:cs typeface="Times New Roman"/>
                          </a:rPr>
                          <m:t>+</m:t>
                        </m:r>
                        <m:nary>
                          <m:naryPr>
                            <m:chr m:val="∑"/>
                            <m:limLoc m:val="undOvr"/>
                            <m:supHide m:val="on"/>
                            <m:ctrlPr>
                              <a:rPr lang="en-US" sz="3600" i="1">
                                <a:latin typeface="Cambria Math" panose="02040503050406030204" pitchFamily="18" charset="0"/>
                                <a:ea typeface="Calibri"/>
                                <a:cs typeface="Times New Roman"/>
                              </a:rPr>
                            </m:ctrlPr>
                          </m:naryPr>
                          <m:sub>
                            <m:r>
                              <a:rPr lang="en-US" sz="3600" i="1">
                                <a:latin typeface="Cambria Math"/>
                                <a:ea typeface="Times New Roman"/>
                                <a:cs typeface="Times New Roman"/>
                              </a:rPr>
                              <m:t>𝑖</m:t>
                            </m:r>
                          </m:sub>
                          <m:sup/>
                          <m:e>
                            <m:sSub>
                              <m:sSubPr>
                                <m:ctrlPr>
                                  <a:rPr lang="en-US" sz="3600" i="1">
                                    <a:latin typeface="Cambria Math" panose="02040503050406030204" pitchFamily="18" charset="0"/>
                                    <a:ea typeface="Calibri"/>
                                    <a:cs typeface="Times New Roman"/>
                                  </a:rPr>
                                </m:ctrlPr>
                              </m:sSubPr>
                              <m:e>
                                <m:r>
                                  <a:rPr lang="en-US" sz="3600" i="1">
                                    <a:latin typeface="Cambria Math"/>
                                    <a:ea typeface="Times New Roman"/>
                                    <a:cs typeface="Times New Roman"/>
                                  </a:rPr>
                                  <m:t>𝛽</m:t>
                                </m:r>
                              </m:e>
                              <m:sub>
                                <m:r>
                                  <a:rPr lang="en-US" sz="3600" i="1">
                                    <a:latin typeface="Cambria Math"/>
                                    <a:ea typeface="Times New Roman"/>
                                    <a:cs typeface="Times New Roman"/>
                                  </a:rPr>
                                  <m:t>𝑖</m:t>
                                </m:r>
                              </m:sub>
                            </m:sSub>
                            <m:sSub>
                              <m:sSubPr>
                                <m:ctrlPr>
                                  <a:rPr lang="en-US" sz="3600" i="1">
                                    <a:latin typeface="Cambria Math" panose="02040503050406030204" pitchFamily="18" charset="0"/>
                                    <a:ea typeface="Calibri"/>
                                    <a:cs typeface="Times New Roman"/>
                                  </a:rPr>
                                </m:ctrlPr>
                              </m:sSubPr>
                              <m:e>
                                <m:r>
                                  <a:rPr lang="en-US" sz="3600" i="1">
                                    <a:latin typeface="Cambria Math"/>
                                    <a:ea typeface="Times New Roman"/>
                                    <a:cs typeface="Times New Roman"/>
                                  </a:rPr>
                                  <m:t>𝑋</m:t>
                                </m:r>
                              </m:e>
                              <m:sub>
                                <m:r>
                                  <a:rPr lang="en-US" sz="3600" i="1">
                                    <a:latin typeface="Cambria Math"/>
                                    <a:ea typeface="Times New Roman"/>
                                    <a:cs typeface="Times New Roman"/>
                                  </a:rPr>
                                  <m:t>𝑖</m:t>
                                </m:r>
                              </m:sub>
                            </m:sSub>
                          </m:e>
                        </m:nary>
                      </m:sup>
                    </m:sSup>
                  </m:oMath>
                </a14:m>
                <a:endParaRPr lang="en-US" sz="3600" dirty="0"/>
              </a:p>
            </p:txBody>
          </p:sp>
        </mc:Choice>
        <mc:Fallback>
          <p:sp>
            <p:nvSpPr>
              <p:cNvPr id="7" name="TextBox 6"/>
              <p:cNvSpPr txBox="1">
                <a:spLocks noRot="1" noChangeAspect="1" noMove="1" noResize="1" noEditPoints="1" noAdjustHandles="1" noChangeArrowheads="1" noChangeShapeType="1" noTextEdit="1"/>
              </p:cNvSpPr>
              <p:nvPr/>
            </p:nvSpPr>
            <p:spPr>
              <a:xfrm>
                <a:off x="2667000" y="5867400"/>
                <a:ext cx="3771900" cy="680956"/>
              </a:xfrm>
              <a:prstGeom prst="rect">
                <a:avLst/>
              </a:prstGeom>
              <a:blipFill rotWithShape="1">
                <a:blip r:embed="rId5" cstate="print"/>
                <a:stretch>
                  <a:fillRect l="-5016" t="-8108" b="-33333"/>
                </a:stretch>
              </a:blipFill>
            </p:spPr>
            <p:txBody>
              <a:bodyPr/>
              <a:lstStyle/>
              <a:p>
                <a:r>
                  <a:rPr lang="en-US">
                    <a:noFill/>
                  </a:rPr>
                  <a:t> </a:t>
                </a:r>
              </a:p>
            </p:txBody>
          </p:sp>
        </mc:Fallback>
      </mc:AlternateContent>
    </p:spTree>
    <p:extLst>
      <p:ext uri="{BB962C8B-B14F-4D97-AF65-F5344CB8AC3E}">
        <p14:creationId xmlns:p14="http://schemas.microsoft.com/office/powerpoint/2010/main" xmlns="" val="1842745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6300" y="228600"/>
            <a:ext cx="7239000" cy="646331"/>
          </a:xfrm>
          <a:prstGeom prst="rect">
            <a:avLst/>
          </a:prstGeom>
          <a:noFill/>
        </p:spPr>
        <p:txBody>
          <a:bodyPr wrap="square" rtlCol="0">
            <a:spAutoFit/>
          </a:bodyPr>
          <a:lstStyle/>
          <a:p>
            <a:r>
              <a:rPr lang="en-US" sz="3600" dirty="0" smtClean="0"/>
              <a:t>Modeling Results</a:t>
            </a:r>
            <a:endParaRPr lang="en-US" sz="3600" dirty="0"/>
          </a:p>
        </p:txBody>
      </p:sp>
      <p:grpSp>
        <p:nvGrpSpPr>
          <p:cNvPr id="3" name="Group 2"/>
          <p:cNvGrpSpPr/>
          <p:nvPr/>
        </p:nvGrpSpPr>
        <p:grpSpPr>
          <a:xfrm>
            <a:off x="990600" y="1295400"/>
            <a:ext cx="7162800" cy="5105400"/>
            <a:chOff x="1295400" y="1524000"/>
            <a:chExt cx="6509905" cy="5105400"/>
          </a:xfrm>
        </p:grpSpPr>
        <p:sp>
          <p:nvSpPr>
            <p:cNvPr id="2" name="Rounded Rectangle 1"/>
            <p:cNvSpPr/>
            <p:nvPr/>
          </p:nvSpPr>
          <p:spPr>
            <a:xfrm>
              <a:off x="1295400" y="1524000"/>
              <a:ext cx="6509905" cy="510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hart 4"/>
            <p:cNvGraphicFramePr>
              <a:graphicFrameLocks/>
            </p:cNvGraphicFramePr>
            <p:nvPr>
              <p:extLst>
                <p:ext uri="{D42A27DB-BD31-4B8C-83A1-F6EECF244321}">
                  <p14:modId xmlns:p14="http://schemas.microsoft.com/office/powerpoint/2010/main" xmlns="" val="2810770888"/>
                </p:ext>
              </p:extLst>
            </p:nvPr>
          </p:nvGraphicFramePr>
          <p:xfrm>
            <a:off x="1877291" y="1828800"/>
            <a:ext cx="5235471" cy="4495800"/>
          </p:xfrm>
          <a:graphic>
            <a:graphicData uri="http://schemas.openxmlformats.org/drawingml/2006/chart">
              <c:chart xmlns:c="http://schemas.openxmlformats.org/drawingml/2006/chart" xmlns:r="http://schemas.openxmlformats.org/officeDocument/2006/relationships" r:id="rId3"/>
            </a:graphicData>
          </a:graphic>
        </p:graphicFrame>
      </p:grpSp>
      <p:sp>
        <p:nvSpPr>
          <p:cNvPr id="7" name="Rounded Rectangle 6"/>
          <p:cNvSpPr/>
          <p:nvPr/>
        </p:nvSpPr>
        <p:spPr>
          <a:xfrm>
            <a:off x="3048000" y="5250873"/>
            <a:ext cx="1295400" cy="3048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50000"/>
                  </a:schemeClr>
                </a:solidFill>
              </a:rPr>
              <a:t>Observed</a:t>
            </a:r>
            <a:endParaRPr lang="en-US" dirty="0">
              <a:solidFill>
                <a:schemeClr val="bg2">
                  <a:lumMod val="50000"/>
                </a:schemeClr>
              </a:solidFill>
            </a:endParaRPr>
          </a:p>
        </p:txBody>
      </p:sp>
      <p:sp>
        <p:nvSpPr>
          <p:cNvPr id="8" name="Rounded Rectangle 7"/>
          <p:cNvSpPr/>
          <p:nvPr/>
        </p:nvSpPr>
        <p:spPr>
          <a:xfrm>
            <a:off x="5537200" y="3848100"/>
            <a:ext cx="1600200" cy="547255"/>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50000"/>
                  </a:schemeClr>
                </a:solidFill>
              </a:rPr>
              <a:t>MNCS Model</a:t>
            </a:r>
          </a:p>
          <a:p>
            <a:pPr algn="ctr"/>
            <a:r>
              <a:rPr lang="en-US" dirty="0" smtClean="0">
                <a:solidFill>
                  <a:schemeClr val="bg2">
                    <a:lumMod val="50000"/>
                  </a:schemeClr>
                </a:solidFill>
              </a:rPr>
              <a:t>Prediction</a:t>
            </a:r>
            <a:endParaRPr lang="en-US" dirty="0">
              <a:solidFill>
                <a:schemeClr val="bg2">
                  <a:lumMod val="50000"/>
                </a:schemeClr>
              </a:solidFill>
            </a:endParaRPr>
          </a:p>
        </p:txBody>
      </p:sp>
      <p:sp>
        <p:nvSpPr>
          <p:cNvPr id="9" name="Rounded Rectangle 8"/>
          <p:cNvSpPr/>
          <p:nvPr/>
        </p:nvSpPr>
        <p:spPr>
          <a:xfrm>
            <a:off x="6553200" y="5022273"/>
            <a:ext cx="1704163" cy="762000"/>
          </a:xfrm>
          <a:prstGeom prst="roundRect">
            <a:avLst>
              <a:gd name="adj" fmla="val 1545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dirty="0" smtClean="0">
                <a:solidFill>
                  <a:schemeClr val="bg2">
                    <a:lumMod val="50000"/>
                  </a:schemeClr>
                </a:solidFill>
              </a:rPr>
              <a:t>MCS Model Prediction</a:t>
            </a:r>
            <a:endParaRPr lang="en-US" sz="1800" dirty="0">
              <a:solidFill>
                <a:schemeClr val="bg2">
                  <a:lumMod val="50000"/>
                </a:schemeClr>
              </a:solidFill>
            </a:endParaRPr>
          </a:p>
        </p:txBody>
      </p:sp>
    </p:spTree>
    <p:extLst>
      <p:ext uri="{BB962C8B-B14F-4D97-AF65-F5344CB8AC3E}">
        <p14:creationId xmlns:p14="http://schemas.microsoft.com/office/powerpoint/2010/main" xmlns="" val="13854825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6300" y="228600"/>
            <a:ext cx="7239000" cy="646331"/>
          </a:xfrm>
          <a:prstGeom prst="rect">
            <a:avLst/>
          </a:prstGeom>
          <a:noFill/>
        </p:spPr>
        <p:txBody>
          <a:bodyPr wrap="square" rtlCol="0">
            <a:spAutoFit/>
          </a:bodyPr>
          <a:lstStyle/>
          <a:p>
            <a:r>
              <a:rPr lang="en-US" sz="3600" dirty="0" smtClean="0"/>
              <a:t>Economic Factors</a:t>
            </a:r>
            <a:endParaRPr lang="en-US" sz="3600" dirty="0"/>
          </a:p>
        </p:txBody>
      </p:sp>
      <p:sp>
        <p:nvSpPr>
          <p:cNvPr id="2" name="Rounded Rectangle 1"/>
          <p:cNvSpPr/>
          <p:nvPr/>
        </p:nvSpPr>
        <p:spPr>
          <a:xfrm>
            <a:off x="952500" y="1251497"/>
            <a:ext cx="7162800" cy="510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p:cNvSpPr/>
          <p:nvPr/>
        </p:nvSpPr>
        <p:spPr>
          <a:xfrm>
            <a:off x="6589946" y="5257800"/>
            <a:ext cx="1676400" cy="5334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50000"/>
                  </a:schemeClr>
                </a:solidFill>
              </a:rPr>
              <a:t>MCS Model</a:t>
            </a:r>
          </a:p>
          <a:p>
            <a:pPr algn="ctr"/>
            <a:r>
              <a:rPr lang="en-US" dirty="0" smtClean="0">
                <a:solidFill>
                  <a:schemeClr val="bg2">
                    <a:lumMod val="50000"/>
                  </a:schemeClr>
                </a:solidFill>
              </a:rPr>
              <a:t>Prediction</a:t>
            </a:r>
            <a:endParaRPr lang="en-US" dirty="0">
              <a:solidFill>
                <a:schemeClr val="bg2">
                  <a:lumMod val="50000"/>
                </a:schemeClr>
              </a:solidFill>
            </a:endParaRPr>
          </a:p>
        </p:txBody>
      </p:sp>
      <p:cxnSp>
        <p:nvCxnSpPr>
          <p:cNvPr id="11" name="Straight Arrow Connector 10"/>
          <p:cNvCxnSpPr/>
          <p:nvPr/>
        </p:nvCxnSpPr>
        <p:spPr>
          <a:xfrm flipH="1">
            <a:off x="5960918" y="4191000"/>
            <a:ext cx="228599" cy="457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7" name="Chart 6"/>
          <p:cNvGraphicFramePr>
            <a:graphicFrameLocks/>
          </p:cNvGraphicFramePr>
          <p:nvPr>
            <p:extLst>
              <p:ext uri="{D42A27DB-BD31-4B8C-83A1-F6EECF244321}">
                <p14:modId xmlns:p14="http://schemas.microsoft.com/office/powerpoint/2010/main" xmlns="" val="1888072318"/>
              </p:ext>
            </p:extLst>
          </p:nvPr>
        </p:nvGraphicFramePr>
        <p:xfrm>
          <a:off x="1666009" y="1600200"/>
          <a:ext cx="5659582" cy="4607719"/>
        </p:xfrm>
        <a:graphic>
          <a:graphicData uri="http://schemas.openxmlformats.org/drawingml/2006/chart">
            <c:chart xmlns:c="http://schemas.openxmlformats.org/drawingml/2006/chart" xmlns:r="http://schemas.openxmlformats.org/officeDocument/2006/relationships" r:id="rId2"/>
          </a:graphicData>
        </a:graphic>
      </p:graphicFrame>
      <p:sp>
        <p:nvSpPr>
          <p:cNvPr id="3" name="Rounded Rectangle 2"/>
          <p:cNvSpPr/>
          <p:nvPr/>
        </p:nvSpPr>
        <p:spPr>
          <a:xfrm>
            <a:off x="5105400" y="3433011"/>
            <a:ext cx="1447800" cy="6096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Economic Factors</a:t>
            </a:r>
          </a:p>
        </p:txBody>
      </p:sp>
    </p:spTree>
    <p:extLst>
      <p:ext uri="{BB962C8B-B14F-4D97-AF65-F5344CB8AC3E}">
        <p14:creationId xmlns:p14="http://schemas.microsoft.com/office/powerpoint/2010/main" xmlns="" val="24405876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6300" y="228600"/>
            <a:ext cx="7239000" cy="646331"/>
          </a:xfrm>
          <a:prstGeom prst="rect">
            <a:avLst/>
          </a:prstGeom>
          <a:noFill/>
        </p:spPr>
        <p:txBody>
          <a:bodyPr wrap="square" rtlCol="0">
            <a:spAutoFit/>
          </a:bodyPr>
          <a:lstStyle/>
          <a:p>
            <a:r>
              <a:rPr lang="en-US" sz="3600" dirty="0" smtClean="0"/>
              <a:t>Modeling Results</a:t>
            </a:r>
            <a:endParaRPr lang="en-US" sz="3600" dirty="0"/>
          </a:p>
        </p:txBody>
      </p:sp>
      <p:sp>
        <p:nvSpPr>
          <p:cNvPr id="2" name="Rounded Rectangle 1"/>
          <p:cNvSpPr/>
          <p:nvPr/>
        </p:nvSpPr>
        <p:spPr>
          <a:xfrm>
            <a:off x="762000" y="1295400"/>
            <a:ext cx="7543800" cy="510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hart 4"/>
          <p:cNvGraphicFramePr>
            <a:graphicFrameLocks/>
          </p:cNvGraphicFramePr>
          <p:nvPr>
            <p:extLst>
              <p:ext uri="{D42A27DB-BD31-4B8C-83A1-F6EECF244321}">
                <p14:modId xmlns:p14="http://schemas.microsoft.com/office/powerpoint/2010/main" xmlns="" val="370785609"/>
              </p:ext>
            </p:extLst>
          </p:nvPr>
        </p:nvGraphicFramePr>
        <p:xfrm>
          <a:off x="1828800" y="1447800"/>
          <a:ext cx="54864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ounded Rectangle 5"/>
          <p:cNvSpPr/>
          <p:nvPr/>
        </p:nvSpPr>
        <p:spPr>
          <a:xfrm>
            <a:off x="6858000" y="4419600"/>
            <a:ext cx="1447806" cy="99057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smtClean="0"/>
              <a:t>+ Safety  </a:t>
            </a:r>
          </a:p>
          <a:p>
            <a:pPr algn="ctr"/>
            <a:r>
              <a:rPr lang="en-US" sz="1600" dirty="0" smtClean="0"/>
              <a:t>&amp; Capital Expenditures</a:t>
            </a:r>
          </a:p>
          <a:p>
            <a:endParaRPr lang="en-US" dirty="0"/>
          </a:p>
        </p:txBody>
      </p:sp>
      <p:cxnSp>
        <p:nvCxnSpPr>
          <p:cNvPr id="7" name="Straight Arrow Connector 6"/>
          <p:cNvCxnSpPr/>
          <p:nvPr/>
        </p:nvCxnSpPr>
        <p:spPr>
          <a:xfrm flipH="1" flipV="1">
            <a:off x="6225309" y="4849090"/>
            <a:ext cx="609600" cy="3808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0960152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6300" y="228600"/>
            <a:ext cx="7239000" cy="646331"/>
          </a:xfrm>
          <a:prstGeom prst="rect">
            <a:avLst/>
          </a:prstGeom>
          <a:noFill/>
        </p:spPr>
        <p:txBody>
          <a:bodyPr wrap="square" rtlCol="0">
            <a:spAutoFit/>
          </a:bodyPr>
          <a:lstStyle/>
          <a:p>
            <a:r>
              <a:rPr lang="en-US" sz="3600" dirty="0" smtClean="0"/>
              <a:t>Modeling Results</a:t>
            </a:r>
            <a:endParaRPr lang="en-US" sz="3600" dirty="0"/>
          </a:p>
        </p:txBody>
      </p:sp>
      <p:sp>
        <p:nvSpPr>
          <p:cNvPr id="2" name="Rounded Rectangle 1"/>
          <p:cNvSpPr/>
          <p:nvPr/>
        </p:nvSpPr>
        <p:spPr>
          <a:xfrm>
            <a:off x="914400" y="1295400"/>
            <a:ext cx="7315200" cy="510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ounded Rectangle 2"/>
          <p:cNvSpPr/>
          <p:nvPr/>
        </p:nvSpPr>
        <p:spPr>
          <a:xfrm>
            <a:off x="7086600" y="4590473"/>
            <a:ext cx="1524000" cy="914400"/>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Safety</a:t>
            </a:r>
          </a:p>
          <a:p>
            <a:pPr algn="ctr"/>
            <a:r>
              <a:rPr lang="en-US" dirty="0" smtClean="0"/>
              <a:t>Regulations</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xmlns="" val="2680798713"/>
              </p:ext>
            </p:extLst>
          </p:nvPr>
        </p:nvGraphicFramePr>
        <p:xfrm>
          <a:off x="1828800" y="1409700"/>
          <a:ext cx="5619750" cy="4876800"/>
        </p:xfrm>
        <a:graphic>
          <a:graphicData uri="http://schemas.openxmlformats.org/drawingml/2006/chart">
            <c:chart xmlns:c="http://schemas.openxmlformats.org/drawingml/2006/chart" xmlns:r="http://schemas.openxmlformats.org/officeDocument/2006/relationships" r:id="rId2"/>
          </a:graphicData>
        </a:graphic>
      </p:graphicFrame>
      <p:cxnSp>
        <p:nvCxnSpPr>
          <p:cNvPr id="9" name="Straight Arrow Connector 8"/>
          <p:cNvCxnSpPr/>
          <p:nvPr/>
        </p:nvCxnSpPr>
        <p:spPr>
          <a:xfrm flipH="1" flipV="1">
            <a:off x="6324600" y="5009573"/>
            <a:ext cx="729673" cy="76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756612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6300" y="228600"/>
            <a:ext cx="7239000" cy="646331"/>
          </a:xfrm>
          <a:prstGeom prst="rect">
            <a:avLst/>
          </a:prstGeom>
          <a:noFill/>
        </p:spPr>
        <p:txBody>
          <a:bodyPr wrap="square" rtlCol="0">
            <a:spAutoFit/>
          </a:bodyPr>
          <a:lstStyle/>
          <a:p>
            <a:r>
              <a:rPr lang="en-US" sz="3600" dirty="0" smtClean="0"/>
              <a:t>Modeling Results</a:t>
            </a:r>
            <a:endParaRPr lang="en-US" sz="3600" dirty="0"/>
          </a:p>
        </p:txBody>
      </p:sp>
      <p:sp>
        <p:nvSpPr>
          <p:cNvPr id="2" name="Rounded Rectangle 1"/>
          <p:cNvSpPr/>
          <p:nvPr/>
        </p:nvSpPr>
        <p:spPr>
          <a:xfrm>
            <a:off x="762000" y="1295400"/>
            <a:ext cx="7543800" cy="510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p:cNvCxnSpPr/>
          <p:nvPr/>
        </p:nvCxnSpPr>
        <p:spPr>
          <a:xfrm flipH="1">
            <a:off x="6553200" y="5219700"/>
            <a:ext cx="1417782"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2286000" y="5105400"/>
            <a:ext cx="1828800" cy="609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50000"/>
                  </a:schemeClr>
                </a:solidFill>
              </a:rPr>
              <a:t>Observed</a:t>
            </a:r>
            <a:endParaRPr lang="en-US" dirty="0">
              <a:solidFill>
                <a:schemeClr val="bg2">
                  <a:lumMod val="50000"/>
                </a:schemeClr>
              </a:solidFill>
            </a:endParaRPr>
          </a:p>
        </p:txBody>
      </p:sp>
      <p:graphicFrame>
        <p:nvGraphicFramePr>
          <p:cNvPr id="11" name="Chart 10"/>
          <p:cNvGraphicFramePr>
            <a:graphicFrameLocks/>
          </p:cNvGraphicFramePr>
          <p:nvPr>
            <p:extLst>
              <p:ext uri="{D42A27DB-BD31-4B8C-83A1-F6EECF244321}">
                <p14:modId xmlns:p14="http://schemas.microsoft.com/office/powerpoint/2010/main" xmlns="" val="1183190992"/>
              </p:ext>
            </p:extLst>
          </p:nvPr>
        </p:nvGraphicFramePr>
        <p:xfrm>
          <a:off x="1752600" y="1558528"/>
          <a:ext cx="5638800" cy="4579144"/>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Straight Arrow Connector 6"/>
          <p:cNvCxnSpPr/>
          <p:nvPr/>
        </p:nvCxnSpPr>
        <p:spPr>
          <a:xfrm flipV="1">
            <a:off x="4191000" y="5562600"/>
            <a:ext cx="990600" cy="76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6858000" y="4762500"/>
            <a:ext cx="1981200" cy="457200"/>
          </a:xfrm>
          <a:prstGeom prst="round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Vehicle Safety</a:t>
            </a:r>
            <a:endParaRPr lang="en-US" dirty="0"/>
          </a:p>
        </p:txBody>
      </p:sp>
    </p:spTree>
    <p:extLst>
      <p:ext uri="{BB962C8B-B14F-4D97-AF65-F5344CB8AC3E}">
        <p14:creationId xmlns:p14="http://schemas.microsoft.com/office/powerpoint/2010/main" xmlns="" val="13248595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6300" y="228600"/>
            <a:ext cx="7239000" cy="1200329"/>
          </a:xfrm>
          <a:prstGeom prst="rect">
            <a:avLst/>
          </a:prstGeom>
          <a:noFill/>
        </p:spPr>
        <p:txBody>
          <a:bodyPr wrap="square" rtlCol="0">
            <a:spAutoFit/>
          </a:bodyPr>
          <a:lstStyle/>
          <a:p>
            <a:r>
              <a:rPr lang="en-US" sz="3600" dirty="0" smtClean="0"/>
              <a:t>Negative Binomial</a:t>
            </a:r>
          </a:p>
          <a:p>
            <a:r>
              <a:rPr lang="en-US" sz="3600" dirty="0" smtClean="0"/>
              <a:t>Most Significant Variables</a:t>
            </a:r>
            <a:endParaRPr lang="en-US" sz="3600" dirty="0"/>
          </a:p>
        </p:txBody>
      </p:sp>
      <p:sp>
        <p:nvSpPr>
          <p:cNvPr id="6" name="Rounded Rectangle 5"/>
          <p:cNvSpPr/>
          <p:nvPr/>
        </p:nvSpPr>
        <p:spPr>
          <a:xfrm>
            <a:off x="3218062" y="1905000"/>
            <a:ext cx="2743200" cy="46482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smtClean="0"/>
              <a:t>Economic</a:t>
            </a:r>
          </a:p>
          <a:p>
            <a:pPr algn="ctr"/>
            <a:endParaRPr lang="en-US" sz="2400" dirty="0"/>
          </a:p>
          <a:p>
            <a:pPr algn="ctr"/>
            <a:r>
              <a:rPr lang="en-US" sz="2400" dirty="0" smtClean="0">
                <a:solidFill>
                  <a:srgbClr val="FFFF00"/>
                </a:solidFill>
              </a:rPr>
              <a:t>% </a:t>
            </a:r>
            <a:r>
              <a:rPr lang="en-US" sz="2400" dirty="0">
                <a:solidFill>
                  <a:srgbClr val="FFFF00"/>
                </a:solidFill>
              </a:rPr>
              <a:t>Unemployment for </a:t>
            </a:r>
          </a:p>
          <a:p>
            <a:pPr algn="ctr"/>
            <a:r>
              <a:rPr lang="en-US" sz="2400" dirty="0">
                <a:solidFill>
                  <a:srgbClr val="FFFF00"/>
                </a:solidFill>
              </a:rPr>
              <a:t>16-24 year olds</a:t>
            </a:r>
          </a:p>
          <a:p>
            <a:pPr algn="ctr"/>
            <a:endParaRPr lang="en-US" sz="2400" dirty="0" smtClean="0"/>
          </a:p>
          <a:p>
            <a:pPr algn="ctr"/>
            <a:r>
              <a:rPr lang="en-US" sz="2400" dirty="0" smtClean="0"/>
              <a:t>GDP per Capita</a:t>
            </a:r>
          </a:p>
          <a:p>
            <a:pPr algn="ctr"/>
            <a:endParaRPr lang="en-US" sz="2400" dirty="0" smtClean="0"/>
          </a:p>
          <a:p>
            <a:pPr algn="ctr"/>
            <a:r>
              <a:rPr lang="en-US" sz="2400" dirty="0" smtClean="0"/>
              <a:t>Median Income</a:t>
            </a:r>
          </a:p>
          <a:p>
            <a:pPr algn="ctr"/>
            <a:endParaRPr lang="en-US" sz="2400" dirty="0"/>
          </a:p>
          <a:p>
            <a:pPr algn="ctr"/>
            <a:r>
              <a:rPr lang="en-US" sz="2400" dirty="0" smtClean="0"/>
              <a:t>Beer Consumption</a:t>
            </a:r>
          </a:p>
          <a:p>
            <a:pPr algn="ctr"/>
            <a:endParaRPr lang="en-US" dirty="0" smtClean="0"/>
          </a:p>
        </p:txBody>
      </p:sp>
      <p:sp>
        <p:nvSpPr>
          <p:cNvPr id="7" name="Rounded Rectangle 6"/>
          <p:cNvSpPr/>
          <p:nvPr/>
        </p:nvSpPr>
        <p:spPr>
          <a:xfrm>
            <a:off x="188734" y="2680625"/>
            <a:ext cx="2743200" cy="2514600"/>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u="sng" dirty="0" smtClean="0"/>
          </a:p>
          <a:p>
            <a:pPr algn="ctr"/>
            <a:r>
              <a:rPr lang="en-US" sz="2400" u="sng" dirty="0" smtClean="0"/>
              <a:t>Safety Regulations</a:t>
            </a:r>
          </a:p>
          <a:p>
            <a:pPr algn="ctr"/>
            <a:endParaRPr lang="en-US" sz="2400" dirty="0"/>
          </a:p>
          <a:p>
            <a:pPr algn="ctr"/>
            <a:r>
              <a:rPr lang="en-US" sz="2400" dirty="0" smtClean="0"/>
              <a:t>DUI laws</a:t>
            </a:r>
          </a:p>
          <a:p>
            <a:pPr algn="ctr"/>
            <a:endParaRPr lang="en-US" dirty="0"/>
          </a:p>
        </p:txBody>
      </p:sp>
      <p:sp>
        <p:nvSpPr>
          <p:cNvPr id="8" name="Rounded Rectangle 7"/>
          <p:cNvSpPr/>
          <p:nvPr/>
        </p:nvSpPr>
        <p:spPr>
          <a:xfrm>
            <a:off x="6161098" y="2590800"/>
            <a:ext cx="2743200" cy="25908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sz="2400" u="sng" dirty="0" smtClean="0"/>
              <a:t>Vehicle Safety</a:t>
            </a:r>
          </a:p>
          <a:p>
            <a:pPr algn="ctr"/>
            <a:endParaRPr lang="en-US" sz="2400" dirty="0"/>
          </a:p>
          <a:p>
            <a:pPr algn="ctr"/>
            <a:r>
              <a:rPr lang="en-US" sz="2400" dirty="0" smtClean="0"/>
              <a:t>Percent of </a:t>
            </a:r>
          </a:p>
          <a:p>
            <a:pPr algn="ctr"/>
            <a:r>
              <a:rPr lang="en-US" sz="2400" dirty="0" smtClean="0"/>
              <a:t>Vehicle Fleet 1991 </a:t>
            </a:r>
          </a:p>
          <a:p>
            <a:pPr algn="ctr"/>
            <a:r>
              <a:rPr lang="en-US" sz="2400" dirty="0" smtClean="0"/>
              <a:t>or newer</a:t>
            </a:r>
            <a:endParaRPr lang="en-US" sz="2400" dirty="0"/>
          </a:p>
        </p:txBody>
      </p:sp>
      <p:sp>
        <p:nvSpPr>
          <p:cNvPr id="2" name="TextBox 1"/>
          <p:cNvSpPr txBox="1"/>
          <p:nvPr/>
        </p:nvSpPr>
        <p:spPr>
          <a:xfrm>
            <a:off x="457200" y="2120984"/>
            <a:ext cx="2362200" cy="646331"/>
          </a:xfrm>
          <a:prstGeom prst="rect">
            <a:avLst/>
          </a:prstGeom>
          <a:noFill/>
        </p:spPr>
        <p:txBody>
          <a:bodyPr wrap="square" rtlCol="0">
            <a:spAutoFit/>
          </a:bodyPr>
          <a:lstStyle/>
          <a:p>
            <a:pPr algn="ctr"/>
            <a:r>
              <a:rPr lang="en-US" sz="3600" dirty="0" smtClean="0"/>
              <a:t>≈ 2 to 3 %</a:t>
            </a:r>
            <a:endParaRPr lang="en-US" sz="3600" dirty="0"/>
          </a:p>
        </p:txBody>
      </p:sp>
      <p:sp>
        <p:nvSpPr>
          <p:cNvPr id="9" name="TextBox 8"/>
          <p:cNvSpPr txBox="1"/>
          <p:nvPr/>
        </p:nvSpPr>
        <p:spPr>
          <a:xfrm>
            <a:off x="3886200" y="1371600"/>
            <a:ext cx="1600200" cy="646331"/>
          </a:xfrm>
          <a:prstGeom prst="rect">
            <a:avLst/>
          </a:prstGeom>
          <a:noFill/>
        </p:spPr>
        <p:txBody>
          <a:bodyPr wrap="square" rtlCol="0">
            <a:spAutoFit/>
          </a:bodyPr>
          <a:lstStyle/>
          <a:p>
            <a:r>
              <a:rPr lang="en-US" sz="3600" dirty="0" smtClean="0"/>
              <a:t>≈ 85%</a:t>
            </a:r>
            <a:endParaRPr lang="en-US" sz="3600" dirty="0"/>
          </a:p>
        </p:txBody>
      </p:sp>
      <p:sp>
        <p:nvSpPr>
          <p:cNvPr id="11" name="TextBox 10"/>
          <p:cNvSpPr txBox="1"/>
          <p:nvPr/>
        </p:nvSpPr>
        <p:spPr>
          <a:xfrm>
            <a:off x="6732598" y="2025134"/>
            <a:ext cx="1600200" cy="646331"/>
          </a:xfrm>
          <a:prstGeom prst="rect">
            <a:avLst/>
          </a:prstGeom>
          <a:noFill/>
        </p:spPr>
        <p:txBody>
          <a:bodyPr wrap="square" rtlCol="0">
            <a:spAutoFit/>
          </a:bodyPr>
          <a:lstStyle/>
          <a:p>
            <a:pPr algn="ctr"/>
            <a:r>
              <a:rPr lang="en-US" sz="3600" dirty="0" smtClean="0"/>
              <a:t>≈ 12%</a:t>
            </a:r>
            <a:endParaRPr lang="en-US" sz="3600" dirty="0"/>
          </a:p>
        </p:txBody>
      </p:sp>
    </p:spTree>
    <p:extLst>
      <p:ext uri="{BB962C8B-B14F-4D97-AF65-F5344CB8AC3E}">
        <p14:creationId xmlns:p14="http://schemas.microsoft.com/office/powerpoint/2010/main" xmlns="" val="2309365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niversity of Michigan Transportation Research Institute log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8200" y="3033710"/>
            <a:ext cx="7315200" cy="949842"/>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6"/>
          <p:cNvSpPr/>
          <p:nvPr/>
        </p:nvSpPr>
        <p:spPr>
          <a:xfrm>
            <a:off x="990600" y="1219200"/>
            <a:ext cx="7162800" cy="1107996"/>
          </a:xfrm>
          <a:prstGeom prst="rect">
            <a:avLst/>
          </a:prstGeom>
        </p:spPr>
        <p:txBody>
          <a:bodyPr wrap="square">
            <a:spAutoFit/>
          </a:bodyPr>
          <a:lstStyle/>
          <a:p>
            <a:pPr algn="ctr"/>
            <a:r>
              <a:rPr lang="en-US" sz="6600" b="1" dirty="0" smtClean="0"/>
              <a:t>NCHRP 17-67 Team</a:t>
            </a:r>
          </a:p>
        </p:txBody>
      </p:sp>
      <p:grpSp>
        <p:nvGrpSpPr>
          <p:cNvPr id="3" name="Group 2"/>
          <p:cNvGrpSpPr/>
          <p:nvPr/>
        </p:nvGrpSpPr>
        <p:grpSpPr>
          <a:xfrm>
            <a:off x="1295400" y="4421909"/>
            <a:ext cx="6400800" cy="1905000"/>
            <a:chOff x="457200" y="4421909"/>
            <a:chExt cx="8153400" cy="1905000"/>
          </a:xfrm>
        </p:grpSpPr>
        <p:sp>
          <p:nvSpPr>
            <p:cNvPr id="2" name="Rounded Rectangle 1"/>
            <p:cNvSpPr>
              <a:spLocks noChangeAspect="1"/>
            </p:cNvSpPr>
            <p:nvPr/>
          </p:nvSpPr>
          <p:spPr>
            <a:xfrm>
              <a:off x="533401" y="4421909"/>
              <a:ext cx="8077199" cy="1905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lightboxImage" descr="C:\Users\r-wunderlich\Documents\GHSA\Logo _ MyTTI_files\TTI_Color.png"/>
            <p:cNvPicPr/>
            <p:nvPr/>
          </p:nvPicPr>
          <p:blipFill>
            <a:blip r:link="rId3" cstate="print">
              <a:extLst>
                <a:ext uri="{28A0092B-C50C-407E-A947-70E740481C1C}">
                  <a14:useLocalDpi xmlns:a14="http://schemas.microsoft.com/office/drawing/2010/main" xmlns="" val="0"/>
                </a:ext>
              </a:extLst>
            </a:blip>
            <a:srcRect/>
            <a:stretch>
              <a:fillRect/>
            </a:stretch>
          </p:blipFill>
          <p:spPr bwMode="auto">
            <a:xfrm>
              <a:off x="457200" y="4724400"/>
              <a:ext cx="8153400" cy="1143000"/>
            </a:xfrm>
            <a:prstGeom prst="rect">
              <a:avLst/>
            </a:prstGeom>
            <a:noFill/>
            <a:ln>
              <a:noFill/>
            </a:ln>
          </p:spPr>
        </p:pic>
      </p:grpSp>
    </p:spTree>
    <p:extLst>
      <p:ext uri="{BB962C8B-B14F-4D97-AF65-F5344CB8AC3E}">
        <p14:creationId xmlns:p14="http://schemas.microsoft.com/office/powerpoint/2010/main" xmlns="" val="22608221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Change Model</a:t>
            </a:r>
            <a:endParaRPr lang="en-US" dirty="0"/>
          </a:p>
        </p:txBody>
      </p:sp>
      <p:sp>
        <p:nvSpPr>
          <p:cNvPr id="4" name="Content Placeholder 3"/>
          <p:cNvSpPr>
            <a:spLocks noGrp="1"/>
          </p:cNvSpPr>
          <p:nvPr>
            <p:ph idx="1"/>
          </p:nvPr>
        </p:nvSpPr>
        <p:spPr>
          <a:xfrm>
            <a:off x="457200" y="1828801"/>
            <a:ext cx="8229600" cy="10668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tabLst>
                <a:tab pos="7775575" algn="r"/>
              </a:tabLst>
            </a:pPr>
            <a:r>
              <a:rPr lang="en-US" sz="2400" dirty="0" smtClean="0">
                <a:solidFill>
                  <a:schemeClr val="tx1"/>
                </a:solidFill>
              </a:rPr>
              <a:t>Decrease Accounted for:	</a:t>
            </a:r>
            <a:r>
              <a:rPr lang="en-US" sz="4800" dirty="0" smtClean="0">
                <a:solidFill>
                  <a:schemeClr val="tx1"/>
                </a:solidFill>
              </a:rPr>
              <a:t>58%</a:t>
            </a:r>
          </a:p>
        </p:txBody>
      </p:sp>
      <p:sp>
        <p:nvSpPr>
          <p:cNvPr id="5" name="Content Placeholder 3"/>
          <p:cNvSpPr txBox="1">
            <a:spLocks/>
          </p:cNvSpPr>
          <p:nvPr/>
        </p:nvSpPr>
        <p:spPr>
          <a:xfrm>
            <a:off x="457200" y="3276600"/>
            <a:ext cx="8229600" cy="1066800"/>
          </a:xfrm>
          <a:prstGeom prst="roundRect">
            <a:avLst/>
          </a:prstGeom>
          <a:solidFill>
            <a:srgbClr val="00B0F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buFont typeface="Arial" panose="020B0604020202020204" pitchFamily="34" charset="0"/>
              <a:buNone/>
              <a:tabLst>
                <a:tab pos="7775575" algn="r"/>
              </a:tabLst>
            </a:pPr>
            <a:r>
              <a:rPr lang="en-US" sz="2400" dirty="0" smtClean="0">
                <a:solidFill>
                  <a:schemeClr val="tx1"/>
                </a:solidFill>
              </a:rPr>
              <a:t>16-24 Year Old Unemployment 	</a:t>
            </a:r>
            <a:r>
              <a:rPr lang="en-US" sz="4800" dirty="0" smtClean="0">
                <a:solidFill>
                  <a:schemeClr val="tx1"/>
                </a:solidFill>
              </a:rPr>
              <a:t>29%</a:t>
            </a:r>
          </a:p>
        </p:txBody>
      </p:sp>
      <p:sp>
        <p:nvSpPr>
          <p:cNvPr id="6" name="Content Placeholder 3"/>
          <p:cNvSpPr txBox="1">
            <a:spLocks/>
          </p:cNvSpPr>
          <p:nvPr/>
        </p:nvSpPr>
        <p:spPr>
          <a:xfrm>
            <a:off x="457200" y="4876800"/>
            <a:ext cx="8229600" cy="1066800"/>
          </a:xfrm>
          <a:prstGeom prst="roundRect">
            <a:avLst/>
          </a:prstGeom>
          <a:solidFill>
            <a:srgbClr val="00B0F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buFont typeface="Arial" panose="020B0604020202020204" pitchFamily="34" charset="0"/>
              <a:buNone/>
              <a:tabLst>
                <a:tab pos="7775575" algn="r"/>
              </a:tabLst>
            </a:pPr>
            <a:r>
              <a:rPr lang="en-US" sz="2400" dirty="0" smtClean="0">
                <a:solidFill>
                  <a:schemeClr val="tx1"/>
                </a:solidFill>
              </a:rPr>
              <a:t>GDP and Median Income	</a:t>
            </a:r>
            <a:r>
              <a:rPr lang="en-US" sz="4800" dirty="0" smtClean="0">
                <a:solidFill>
                  <a:schemeClr val="tx1"/>
                </a:solidFill>
              </a:rPr>
              <a:t>16%</a:t>
            </a:r>
          </a:p>
        </p:txBody>
      </p:sp>
    </p:spTree>
    <p:extLst>
      <p:ext uri="{BB962C8B-B14F-4D97-AF65-F5344CB8AC3E}">
        <p14:creationId xmlns:p14="http://schemas.microsoft.com/office/powerpoint/2010/main" xmlns="" val="747367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6300" y="228600"/>
            <a:ext cx="7239000" cy="646331"/>
          </a:xfrm>
          <a:prstGeom prst="rect">
            <a:avLst/>
          </a:prstGeom>
          <a:noFill/>
        </p:spPr>
        <p:txBody>
          <a:bodyPr wrap="square" rtlCol="0">
            <a:spAutoFit/>
          </a:bodyPr>
          <a:lstStyle/>
          <a:p>
            <a:r>
              <a:rPr lang="en-US" sz="3600" dirty="0" smtClean="0"/>
              <a:t>Takeaways</a:t>
            </a:r>
            <a:endParaRPr lang="en-US" sz="3600" dirty="0"/>
          </a:p>
        </p:txBody>
      </p:sp>
      <p:sp>
        <p:nvSpPr>
          <p:cNvPr id="2" name="Rounded Rectangle 1"/>
          <p:cNvSpPr/>
          <p:nvPr/>
        </p:nvSpPr>
        <p:spPr>
          <a:xfrm>
            <a:off x="893962" y="990600"/>
            <a:ext cx="5943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Both VMT and Risk varied over the study period.</a:t>
            </a:r>
          </a:p>
        </p:txBody>
      </p:sp>
      <p:sp>
        <p:nvSpPr>
          <p:cNvPr id="9" name="Rounded Rectangle 8"/>
          <p:cNvSpPr/>
          <p:nvPr/>
        </p:nvSpPr>
        <p:spPr>
          <a:xfrm>
            <a:off x="893962" y="1905000"/>
            <a:ext cx="5943600" cy="11199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I</a:t>
            </a:r>
            <a:r>
              <a:rPr lang="en-US" dirty="0" smtClean="0"/>
              <a:t>t’s complicated</a:t>
            </a:r>
            <a:r>
              <a:rPr lang="en-US" dirty="0"/>
              <a:t>:</a:t>
            </a:r>
            <a:endParaRPr lang="en-US" dirty="0" smtClean="0"/>
          </a:p>
          <a:p>
            <a:pPr algn="ctr"/>
            <a:r>
              <a:rPr lang="en-US" dirty="0" smtClean="0"/>
              <a:t>Steady Safety Progress</a:t>
            </a:r>
          </a:p>
          <a:p>
            <a:pPr algn="ctr"/>
            <a:r>
              <a:rPr lang="en-US" dirty="0" smtClean="0"/>
              <a:t>Abrupt Economic Influences </a:t>
            </a:r>
          </a:p>
        </p:txBody>
      </p:sp>
      <p:sp>
        <p:nvSpPr>
          <p:cNvPr id="10" name="Rounded Rectangle 9"/>
          <p:cNvSpPr/>
          <p:nvPr/>
        </p:nvSpPr>
        <p:spPr>
          <a:xfrm>
            <a:off x="893962" y="3400236"/>
            <a:ext cx="59436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Economic factors clearly affect :</a:t>
            </a:r>
          </a:p>
          <a:p>
            <a:pPr algn="ctr"/>
            <a:r>
              <a:rPr lang="en-US" dirty="0" smtClean="0"/>
              <a:t>VMT and Risk</a:t>
            </a:r>
          </a:p>
        </p:txBody>
      </p:sp>
      <p:sp>
        <p:nvSpPr>
          <p:cNvPr id="11" name="Rounded Rectangle 10"/>
          <p:cNvSpPr/>
          <p:nvPr/>
        </p:nvSpPr>
        <p:spPr>
          <a:xfrm>
            <a:off x="893962" y="5406668"/>
            <a:ext cx="5943600"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Factors </a:t>
            </a:r>
            <a:r>
              <a:rPr lang="en-US" dirty="0"/>
              <a:t>beyond the control of transportation professionals can have a large influence on traffic safety. </a:t>
            </a:r>
            <a:endParaRPr lang="en-US" dirty="0" smtClean="0"/>
          </a:p>
        </p:txBody>
      </p:sp>
      <p:sp>
        <p:nvSpPr>
          <p:cNvPr id="8" name="Rounded Rectangle 7"/>
          <p:cNvSpPr/>
          <p:nvPr/>
        </p:nvSpPr>
        <p:spPr>
          <a:xfrm>
            <a:off x="893962" y="4509089"/>
            <a:ext cx="5943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All VMT (Driving) is not created equal from a risk perspective  </a:t>
            </a:r>
          </a:p>
        </p:txBody>
      </p:sp>
    </p:spTree>
    <p:extLst>
      <p:ext uri="{BB962C8B-B14F-4D97-AF65-F5344CB8AC3E}">
        <p14:creationId xmlns:p14="http://schemas.microsoft.com/office/powerpoint/2010/main" xmlns="" val="142442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6300" y="228600"/>
            <a:ext cx="7239000" cy="646331"/>
          </a:xfrm>
          <a:prstGeom prst="rect">
            <a:avLst/>
          </a:prstGeom>
          <a:noFill/>
        </p:spPr>
        <p:txBody>
          <a:bodyPr wrap="square" rtlCol="0">
            <a:spAutoFit/>
          </a:bodyPr>
          <a:lstStyle/>
          <a:p>
            <a:r>
              <a:rPr lang="en-US" sz="3600" dirty="0" smtClean="0"/>
              <a:t>Implications for Safety Management</a:t>
            </a:r>
            <a:endParaRPr lang="en-US" sz="3600" dirty="0"/>
          </a:p>
        </p:txBody>
      </p:sp>
      <p:sp>
        <p:nvSpPr>
          <p:cNvPr id="2" name="Rounded Rectangle 1"/>
          <p:cNvSpPr/>
          <p:nvPr/>
        </p:nvSpPr>
        <p:spPr>
          <a:xfrm>
            <a:off x="868218" y="1295400"/>
            <a:ext cx="5943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Safety Goal Setting</a:t>
            </a:r>
          </a:p>
        </p:txBody>
      </p:sp>
      <p:sp>
        <p:nvSpPr>
          <p:cNvPr id="9" name="Rounded Rectangle 8"/>
          <p:cNvSpPr/>
          <p:nvPr/>
        </p:nvSpPr>
        <p:spPr>
          <a:xfrm>
            <a:off x="868218" y="2209800"/>
            <a:ext cx="5943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Can the Models help?</a:t>
            </a:r>
          </a:p>
        </p:txBody>
      </p:sp>
      <p:sp>
        <p:nvSpPr>
          <p:cNvPr id="10" name="Rounded Rectangle 9"/>
          <p:cNvSpPr/>
          <p:nvPr/>
        </p:nvSpPr>
        <p:spPr>
          <a:xfrm>
            <a:off x="826089" y="3200400"/>
            <a:ext cx="59436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t>Despite advances in safety prediction tools and effectiveness of countermeasures:</a:t>
            </a:r>
            <a:endParaRPr lang="en-US" dirty="0"/>
          </a:p>
          <a:p>
            <a:pPr algn="ctr"/>
            <a:r>
              <a:rPr lang="en-US" dirty="0" smtClean="0"/>
              <a:t>Aggregated Data is lacking</a:t>
            </a:r>
          </a:p>
        </p:txBody>
      </p:sp>
      <p:sp>
        <p:nvSpPr>
          <p:cNvPr id="12" name="Rounded Rectangle 11"/>
          <p:cNvSpPr/>
          <p:nvPr/>
        </p:nvSpPr>
        <p:spPr>
          <a:xfrm>
            <a:off x="826089" y="5583038"/>
            <a:ext cx="5943600"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Evaluation and Tracking are needed at the state level.</a:t>
            </a:r>
          </a:p>
        </p:txBody>
      </p:sp>
      <p:sp>
        <p:nvSpPr>
          <p:cNvPr id="7" name="Rounded Rectangle 6"/>
          <p:cNvSpPr/>
          <p:nvPr/>
        </p:nvSpPr>
        <p:spPr>
          <a:xfrm>
            <a:off x="826089" y="4648200"/>
            <a:ext cx="5943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We know we have effective countermeasures</a:t>
            </a:r>
          </a:p>
        </p:txBody>
      </p:sp>
    </p:spTree>
    <p:extLst>
      <p:ext uri="{BB962C8B-B14F-4D97-AF65-F5344CB8AC3E}">
        <p14:creationId xmlns:p14="http://schemas.microsoft.com/office/powerpoint/2010/main" xmlns="" val="4283801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2"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12"/>
          <p:cNvGraphicFramePr>
            <a:graphicFrameLocks/>
          </p:cNvGraphicFramePr>
          <p:nvPr>
            <p:extLst>
              <p:ext uri="{D42A27DB-BD31-4B8C-83A1-F6EECF244321}">
                <p14:modId xmlns:p14="http://schemas.microsoft.com/office/powerpoint/2010/main" xmlns="" val="2907592287"/>
              </p:ext>
            </p:extLst>
          </p:nvPr>
        </p:nvGraphicFramePr>
        <p:xfrm>
          <a:off x="334899" y="797668"/>
          <a:ext cx="8405622" cy="53792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084879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0" y="2242128"/>
            <a:ext cx="2057400" cy="121920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Exposure</a:t>
            </a:r>
            <a:endParaRPr lang="en-US" sz="3600" dirty="0"/>
          </a:p>
        </p:txBody>
      </p:sp>
      <p:sp>
        <p:nvSpPr>
          <p:cNvPr id="7" name="Rounded Rectangle 6"/>
          <p:cNvSpPr/>
          <p:nvPr/>
        </p:nvSpPr>
        <p:spPr>
          <a:xfrm>
            <a:off x="609600" y="2242128"/>
            <a:ext cx="19812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Fatalities</a:t>
            </a:r>
            <a:endParaRPr lang="en-US" sz="3600" dirty="0"/>
          </a:p>
        </p:txBody>
      </p:sp>
      <p:sp>
        <p:nvSpPr>
          <p:cNvPr id="8" name="Rounded Rectangle 7"/>
          <p:cNvSpPr/>
          <p:nvPr/>
        </p:nvSpPr>
        <p:spPr>
          <a:xfrm>
            <a:off x="4953000" y="4572000"/>
            <a:ext cx="3108036" cy="167640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Likelihood of Fatality per Unit of Travel</a:t>
            </a:r>
            <a:endParaRPr lang="en-US" sz="3600" dirty="0"/>
          </a:p>
        </p:txBody>
      </p:sp>
      <p:sp>
        <p:nvSpPr>
          <p:cNvPr id="9" name="TextBox 8"/>
          <p:cNvSpPr txBox="1"/>
          <p:nvPr/>
        </p:nvSpPr>
        <p:spPr>
          <a:xfrm>
            <a:off x="990600" y="228600"/>
            <a:ext cx="7239000" cy="646331"/>
          </a:xfrm>
          <a:prstGeom prst="rect">
            <a:avLst/>
          </a:prstGeom>
          <a:noFill/>
        </p:spPr>
        <p:txBody>
          <a:bodyPr wrap="square" rtlCol="0">
            <a:spAutoFit/>
          </a:bodyPr>
          <a:lstStyle/>
          <a:p>
            <a:r>
              <a:rPr lang="en-US" sz="3600" dirty="0" smtClean="0"/>
              <a:t>Key Components</a:t>
            </a:r>
            <a:endParaRPr lang="en-US" sz="3600" dirty="0"/>
          </a:p>
        </p:txBody>
      </p:sp>
      <p:sp>
        <p:nvSpPr>
          <p:cNvPr id="2" name="Equal 1"/>
          <p:cNvSpPr/>
          <p:nvPr/>
        </p:nvSpPr>
        <p:spPr>
          <a:xfrm>
            <a:off x="2895600" y="2394528"/>
            <a:ext cx="762000" cy="914400"/>
          </a:xfrm>
          <a:prstGeom prst="mathEqual">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Multiply 9"/>
          <p:cNvSpPr/>
          <p:nvPr/>
        </p:nvSpPr>
        <p:spPr>
          <a:xfrm>
            <a:off x="5959764" y="2394528"/>
            <a:ext cx="914400" cy="914400"/>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Arrow Connector 11"/>
          <p:cNvCxnSpPr/>
          <p:nvPr/>
        </p:nvCxnSpPr>
        <p:spPr>
          <a:xfrm flipH="1">
            <a:off x="3529445" y="3622964"/>
            <a:ext cx="1104900" cy="8035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2362200" y="4518891"/>
            <a:ext cx="2057400" cy="167640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Measure of Travel</a:t>
            </a:r>
            <a:endParaRPr lang="en-US" sz="3600" dirty="0"/>
          </a:p>
        </p:txBody>
      </p:sp>
      <p:sp>
        <p:nvSpPr>
          <p:cNvPr id="14" name="Rounded Rectangle 13"/>
          <p:cNvSpPr/>
          <p:nvPr/>
        </p:nvSpPr>
        <p:spPr>
          <a:xfrm>
            <a:off x="7070436" y="2242128"/>
            <a:ext cx="1981200" cy="121920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Risk</a:t>
            </a:r>
            <a:endParaRPr lang="en-US" sz="3600" dirty="0"/>
          </a:p>
        </p:txBody>
      </p:sp>
      <p:cxnSp>
        <p:nvCxnSpPr>
          <p:cNvPr id="19" name="Straight Arrow Connector 18"/>
          <p:cNvCxnSpPr/>
          <p:nvPr/>
        </p:nvCxnSpPr>
        <p:spPr>
          <a:xfrm flipH="1">
            <a:off x="6874164" y="3622964"/>
            <a:ext cx="1104900" cy="8035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2198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990600" y="228600"/>
            <a:ext cx="7239000" cy="646331"/>
          </a:xfrm>
          <a:prstGeom prst="rect">
            <a:avLst/>
          </a:prstGeom>
          <a:noFill/>
        </p:spPr>
        <p:txBody>
          <a:bodyPr wrap="square" rtlCol="0">
            <a:spAutoFit/>
          </a:bodyPr>
          <a:lstStyle/>
          <a:p>
            <a:r>
              <a:rPr lang="en-US" sz="3600" dirty="0" smtClean="0"/>
              <a:t>Exposure Measure</a:t>
            </a:r>
            <a:endParaRPr lang="en-US" sz="36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21568" y="2590800"/>
            <a:ext cx="6900863" cy="2420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8905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90600" y="228600"/>
            <a:ext cx="7239000" cy="1754326"/>
          </a:xfrm>
          <a:prstGeom prst="rect">
            <a:avLst/>
          </a:prstGeom>
          <a:noFill/>
        </p:spPr>
        <p:txBody>
          <a:bodyPr wrap="square" rtlCol="0">
            <a:spAutoFit/>
          </a:bodyPr>
          <a:lstStyle/>
          <a:p>
            <a:r>
              <a:rPr lang="en-US" sz="3600" dirty="0" smtClean="0"/>
              <a:t>Constant Risk or VMT </a:t>
            </a:r>
          </a:p>
          <a:p>
            <a:r>
              <a:rPr lang="en-US" sz="3600" dirty="0" smtClean="0"/>
              <a:t>vs </a:t>
            </a:r>
          </a:p>
          <a:p>
            <a:r>
              <a:rPr lang="en-US" sz="3600" dirty="0" smtClean="0"/>
              <a:t>Total Fatalities</a:t>
            </a:r>
            <a:endParaRPr lang="en-US" sz="3600" dirty="0"/>
          </a:p>
        </p:txBody>
      </p:sp>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42329" y="2209800"/>
            <a:ext cx="6053137" cy="37925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79869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228600"/>
            <a:ext cx="7239000" cy="646331"/>
          </a:xfrm>
          <a:prstGeom prst="rect">
            <a:avLst/>
          </a:prstGeom>
          <a:noFill/>
        </p:spPr>
        <p:txBody>
          <a:bodyPr wrap="square" rtlCol="0">
            <a:spAutoFit/>
          </a:bodyPr>
          <a:lstStyle/>
          <a:p>
            <a:r>
              <a:rPr lang="en-US" sz="3600" dirty="0" smtClean="0"/>
              <a:t>What caused risk to decrease?</a:t>
            </a:r>
            <a:endParaRPr lang="en-US" sz="3600" dirty="0"/>
          </a:p>
        </p:txBody>
      </p:sp>
      <p:sp>
        <p:nvSpPr>
          <p:cNvPr id="5" name="Rounded Rectangle 4"/>
          <p:cNvSpPr/>
          <p:nvPr/>
        </p:nvSpPr>
        <p:spPr>
          <a:xfrm>
            <a:off x="1219200" y="4343399"/>
            <a:ext cx="2400300" cy="1740031"/>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Vehicle</a:t>
            </a:r>
          </a:p>
          <a:p>
            <a:pPr algn="ctr"/>
            <a:r>
              <a:rPr lang="en-US" sz="2800" dirty="0" smtClean="0"/>
              <a:t>Safety? </a:t>
            </a:r>
            <a:endParaRPr lang="en-US" sz="2800" dirty="0"/>
          </a:p>
        </p:txBody>
      </p:sp>
      <p:sp>
        <p:nvSpPr>
          <p:cNvPr id="6" name="Rounded Rectangle 5"/>
          <p:cNvSpPr/>
          <p:nvPr/>
        </p:nvSpPr>
        <p:spPr>
          <a:xfrm>
            <a:off x="5486400" y="4254631"/>
            <a:ext cx="2514600" cy="182880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Safety Regulations?</a:t>
            </a:r>
          </a:p>
        </p:txBody>
      </p:sp>
      <p:sp>
        <p:nvSpPr>
          <p:cNvPr id="9" name="Rounded Rectangle 8"/>
          <p:cNvSpPr/>
          <p:nvPr/>
        </p:nvSpPr>
        <p:spPr>
          <a:xfrm>
            <a:off x="5486400" y="1597843"/>
            <a:ext cx="2514600" cy="18288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Safety and Capital Expenditures?  </a:t>
            </a:r>
            <a:endParaRPr lang="en-US" sz="2800" dirty="0"/>
          </a:p>
        </p:txBody>
      </p:sp>
      <p:sp>
        <p:nvSpPr>
          <p:cNvPr id="10" name="Rounded Rectangle 9"/>
          <p:cNvSpPr/>
          <p:nvPr/>
        </p:nvSpPr>
        <p:spPr>
          <a:xfrm>
            <a:off x="1219200" y="1600200"/>
            <a:ext cx="2400300" cy="18288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Economic</a:t>
            </a:r>
          </a:p>
          <a:p>
            <a:pPr algn="ctr"/>
            <a:r>
              <a:rPr lang="en-US" sz="2800" dirty="0" smtClean="0"/>
              <a:t>Factors?</a:t>
            </a:r>
            <a:endParaRPr lang="en-US" sz="2800" dirty="0"/>
          </a:p>
        </p:txBody>
      </p:sp>
    </p:spTree>
    <p:extLst>
      <p:ext uri="{BB962C8B-B14F-4D97-AF65-F5344CB8AC3E}">
        <p14:creationId xmlns:p14="http://schemas.microsoft.com/office/powerpoint/2010/main" xmlns="" val="2577491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286000" y="1394847"/>
            <a:ext cx="4495800" cy="441960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GDP per Capita</a:t>
            </a:r>
          </a:p>
          <a:p>
            <a:pPr algn="ctr"/>
            <a:endParaRPr lang="en-US" sz="2400" dirty="0"/>
          </a:p>
          <a:p>
            <a:pPr algn="ctr"/>
            <a:r>
              <a:rPr lang="en-US" sz="2400" dirty="0" smtClean="0"/>
              <a:t>% Unemployment for </a:t>
            </a:r>
          </a:p>
          <a:p>
            <a:pPr algn="ctr"/>
            <a:r>
              <a:rPr lang="en-US" sz="2400" dirty="0" smtClean="0"/>
              <a:t>16-24 year olds</a:t>
            </a:r>
          </a:p>
          <a:p>
            <a:pPr algn="ctr"/>
            <a:endParaRPr lang="en-US" sz="2400" dirty="0"/>
          </a:p>
          <a:p>
            <a:pPr algn="ctr"/>
            <a:r>
              <a:rPr lang="en-US" sz="2400" dirty="0" smtClean="0"/>
              <a:t>Rural VMT</a:t>
            </a:r>
          </a:p>
          <a:p>
            <a:pPr algn="ctr"/>
            <a:endParaRPr lang="en-US" sz="2400" dirty="0"/>
          </a:p>
          <a:p>
            <a:pPr algn="ctr"/>
            <a:r>
              <a:rPr lang="en-US" sz="2400" dirty="0" smtClean="0"/>
              <a:t>Beer Consumption</a:t>
            </a:r>
          </a:p>
          <a:p>
            <a:pPr algn="ctr"/>
            <a:endParaRPr lang="en-US" sz="2400" dirty="0" smtClean="0"/>
          </a:p>
          <a:p>
            <a:pPr algn="ctr"/>
            <a:r>
              <a:rPr lang="en-US" sz="2400" dirty="0" smtClean="0"/>
              <a:t>Median Income</a:t>
            </a:r>
          </a:p>
        </p:txBody>
      </p:sp>
      <p:sp>
        <p:nvSpPr>
          <p:cNvPr id="4" name="TextBox 3"/>
          <p:cNvSpPr txBox="1"/>
          <p:nvPr/>
        </p:nvSpPr>
        <p:spPr>
          <a:xfrm>
            <a:off x="990600" y="228600"/>
            <a:ext cx="7239000" cy="646331"/>
          </a:xfrm>
          <a:prstGeom prst="rect">
            <a:avLst/>
          </a:prstGeom>
          <a:noFill/>
        </p:spPr>
        <p:txBody>
          <a:bodyPr wrap="square" rtlCol="0">
            <a:spAutoFit/>
          </a:bodyPr>
          <a:lstStyle/>
          <a:p>
            <a:r>
              <a:rPr lang="en-US" sz="3600" dirty="0" smtClean="0"/>
              <a:t>Economic</a:t>
            </a:r>
            <a:endParaRPr lang="en-US" sz="3600" dirty="0"/>
          </a:p>
        </p:txBody>
      </p:sp>
    </p:spTree>
    <p:extLst>
      <p:ext uri="{BB962C8B-B14F-4D97-AF65-F5344CB8AC3E}">
        <p14:creationId xmlns:p14="http://schemas.microsoft.com/office/powerpoint/2010/main" xmlns="" val="2329738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362200" y="1372070"/>
            <a:ext cx="4343400" cy="502873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smtClean="0"/>
              <a:t>Per highway mile</a:t>
            </a:r>
          </a:p>
          <a:p>
            <a:pPr algn="ctr"/>
            <a:endParaRPr lang="en-US" sz="2400" dirty="0" smtClean="0"/>
          </a:p>
          <a:p>
            <a:pPr algn="ctr"/>
            <a:r>
              <a:rPr lang="en-US" sz="2400" dirty="0" smtClean="0"/>
              <a:t>Law enforcement</a:t>
            </a:r>
          </a:p>
          <a:p>
            <a:pPr algn="ctr"/>
            <a:endParaRPr lang="en-US" sz="2400" dirty="0"/>
          </a:p>
          <a:p>
            <a:pPr algn="ctr"/>
            <a:r>
              <a:rPr lang="en-US" sz="2400" dirty="0" smtClean="0"/>
              <a:t>Education</a:t>
            </a:r>
          </a:p>
          <a:p>
            <a:pPr algn="ctr"/>
            <a:endParaRPr lang="en-US" sz="2400" dirty="0"/>
          </a:p>
          <a:p>
            <a:pPr algn="ctr"/>
            <a:r>
              <a:rPr lang="en-US" sz="2400" dirty="0" smtClean="0"/>
              <a:t>Safety-related</a:t>
            </a:r>
          </a:p>
          <a:p>
            <a:pPr algn="ctr"/>
            <a:r>
              <a:rPr lang="en-US" sz="2400" dirty="0" smtClean="0"/>
              <a:t>Capital</a:t>
            </a:r>
          </a:p>
          <a:p>
            <a:pPr algn="ctr"/>
            <a:endParaRPr lang="en-US" sz="2400" dirty="0"/>
          </a:p>
          <a:p>
            <a:pPr algn="ctr"/>
            <a:r>
              <a:rPr lang="en-US" sz="2400" dirty="0" smtClean="0"/>
              <a:t>HSIP Obligations</a:t>
            </a:r>
          </a:p>
          <a:p>
            <a:pPr algn="ctr"/>
            <a:endParaRPr lang="en-US" sz="2400" dirty="0"/>
          </a:p>
          <a:p>
            <a:pPr algn="ctr"/>
            <a:r>
              <a:rPr lang="en-US" sz="2400" dirty="0" smtClean="0"/>
              <a:t>Capital Improvements</a:t>
            </a:r>
            <a:endParaRPr lang="en-US" sz="2400" dirty="0"/>
          </a:p>
        </p:txBody>
      </p:sp>
      <p:sp>
        <p:nvSpPr>
          <p:cNvPr id="4" name="TextBox 3"/>
          <p:cNvSpPr txBox="1"/>
          <p:nvPr/>
        </p:nvSpPr>
        <p:spPr>
          <a:xfrm>
            <a:off x="990600" y="228600"/>
            <a:ext cx="7239000" cy="646331"/>
          </a:xfrm>
          <a:prstGeom prst="rect">
            <a:avLst/>
          </a:prstGeom>
          <a:noFill/>
        </p:spPr>
        <p:txBody>
          <a:bodyPr wrap="square" rtlCol="0">
            <a:spAutoFit/>
          </a:bodyPr>
          <a:lstStyle/>
          <a:p>
            <a:r>
              <a:rPr lang="en-US" sz="3600" dirty="0" smtClean="0"/>
              <a:t>Safety &amp; Capital Expenditures</a:t>
            </a:r>
            <a:endParaRPr lang="en-US" sz="3600" dirty="0"/>
          </a:p>
        </p:txBody>
      </p:sp>
    </p:spTree>
    <p:extLst>
      <p:ext uri="{BB962C8B-B14F-4D97-AF65-F5344CB8AC3E}">
        <p14:creationId xmlns:p14="http://schemas.microsoft.com/office/powerpoint/2010/main" xmlns="" val="373552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10354</TotalTime>
  <Words>673</Words>
  <Application>Microsoft Office PowerPoint</Application>
  <PresentationFormat>On-screen Show (4:3)</PresentationFormat>
  <Paragraphs>192</Paragraphs>
  <Slides>22</Slides>
  <Notes>9</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Change Model</vt:lpstr>
      <vt:lpstr>Slide 21</vt:lpstr>
      <vt:lpstr>Slide 22</vt:lpstr>
    </vt:vector>
  </TitlesOfParts>
  <Company>tti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Wunderlich, Robert</dc:creator>
  <cp:lastModifiedBy>Janet Leli</cp:lastModifiedBy>
  <cp:revision>69</cp:revision>
  <dcterms:created xsi:type="dcterms:W3CDTF">2016-07-27T20:24:44Z</dcterms:created>
  <dcterms:modified xsi:type="dcterms:W3CDTF">2017-08-29T15:56:46Z</dcterms:modified>
</cp:coreProperties>
</file>