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13" r:id="rId3"/>
    <p:sldId id="421" r:id="rId4"/>
    <p:sldId id="396" r:id="rId5"/>
    <p:sldId id="419" r:id="rId6"/>
    <p:sldId id="420" r:id="rId7"/>
    <p:sldId id="394" r:id="rId8"/>
    <p:sldId id="434" r:id="rId9"/>
    <p:sldId id="399" r:id="rId10"/>
    <p:sldId id="425" r:id="rId11"/>
    <p:sldId id="414" r:id="rId12"/>
    <p:sldId id="426" r:id="rId13"/>
    <p:sldId id="427" r:id="rId14"/>
    <p:sldId id="433" r:id="rId15"/>
    <p:sldId id="435" r:id="rId16"/>
    <p:sldId id="422" r:id="rId17"/>
    <p:sldId id="418" r:id="rId1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126"/>
    <a:srgbClr val="CC9900"/>
    <a:srgbClr val="EAE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718" autoAdjust="0"/>
  </p:normalViewPr>
  <p:slideViewPr>
    <p:cSldViewPr>
      <p:cViewPr varScale="1">
        <p:scale>
          <a:sx n="105" d="100"/>
          <a:sy n="105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791DAE0-381E-4291-88BB-03D21E2FB6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8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7529CF1-E6B5-49EB-8C80-D8A57491DD83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4"/>
            <a:ext cx="5563870" cy="4189095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8ED2D16-9014-442B-93CF-0C03CFDD91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2D16-9014-442B-93CF-0C03CFDD91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8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37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87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11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1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33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17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5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74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3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Proposal has 2200 from first 9 months.</a:t>
            </a:r>
          </a:p>
          <a:p>
            <a:r>
              <a:rPr lang="en-US" dirty="0" smtClean="0"/>
              <a:t>Estimate is more like about 3,000 with GIAC Other.</a:t>
            </a:r>
          </a:p>
          <a:p>
            <a:r>
              <a:rPr lang="en-US" baseline="0" dirty="0" smtClean="0"/>
              <a:t>Including estimates for the rest of year and GIAC Other – likely over 4,000.</a:t>
            </a:r>
          </a:p>
          <a:p>
            <a:r>
              <a:rPr lang="en-US" baseline="0" dirty="0" smtClean="0"/>
              <a:t>Including December ICEA meeting, etc.</a:t>
            </a:r>
          </a:p>
          <a:p>
            <a:r>
              <a:rPr lang="en-US" dirty="0" smtClean="0"/>
              <a:t>Increase of 25 percent.</a:t>
            </a:r>
          </a:p>
          <a:p>
            <a:r>
              <a:rPr lang="en-US" dirty="0" smtClean="0"/>
              <a:t>2,558 from 2010.</a:t>
            </a:r>
          </a:p>
          <a:p>
            <a:r>
              <a:rPr lang="en-US" dirty="0" smtClean="0"/>
              <a:t>Probably</a:t>
            </a:r>
            <a:r>
              <a:rPr lang="en-US" baseline="0" dirty="0" smtClean="0"/>
              <a:t> can’t keep this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4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Proposal has 2200 from first 9 months.</a:t>
            </a:r>
          </a:p>
          <a:p>
            <a:r>
              <a:rPr lang="en-US" dirty="0" smtClean="0"/>
              <a:t>Estimate is more like about 3,000 with GIAC Other.</a:t>
            </a:r>
          </a:p>
          <a:p>
            <a:r>
              <a:rPr lang="en-US" baseline="0" dirty="0" smtClean="0"/>
              <a:t>Including estimates for the rest of year and GIAC Other – likely over 4,000.</a:t>
            </a:r>
          </a:p>
          <a:p>
            <a:r>
              <a:rPr lang="en-US" baseline="0" dirty="0" smtClean="0"/>
              <a:t>Including December ICEA meeting, etc.</a:t>
            </a:r>
          </a:p>
          <a:p>
            <a:r>
              <a:rPr lang="en-US" dirty="0" smtClean="0"/>
              <a:t>Increase of 25 percent.</a:t>
            </a:r>
          </a:p>
          <a:p>
            <a:r>
              <a:rPr lang="en-US" dirty="0" smtClean="0"/>
              <a:t>2,558 from 2010.</a:t>
            </a:r>
          </a:p>
          <a:p>
            <a:r>
              <a:rPr lang="en-US" dirty="0" smtClean="0"/>
              <a:t>Probably</a:t>
            </a:r>
            <a:r>
              <a:rPr lang="en-US" baseline="0" dirty="0" smtClean="0"/>
              <a:t> can’t keep this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2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41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0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Proposal has 2200 from first 9 months.</a:t>
            </a:r>
          </a:p>
          <a:p>
            <a:r>
              <a:rPr lang="en-US" dirty="0" smtClean="0"/>
              <a:t>Estimate is more like about 3,000 with GIAC Other.</a:t>
            </a:r>
          </a:p>
          <a:p>
            <a:r>
              <a:rPr lang="en-US" baseline="0" dirty="0" smtClean="0"/>
              <a:t>Including estimates for the rest of year and GIAC Other – likely over 4,000.</a:t>
            </a:r>
          </a:p>
          <a:p>
            <a:r>
              <a:rPr lang="en-US" baseline="0" dirty="0" smtClean="0"/>
              <a:t>Including December ICEA meeting, etc.</a:t>
            </a:r>
          </a:p>
          <a:p>
            <a:r>
              <a:rPr lang="en-US" dirty="0" smtClean="0"/>
              <a:t>Increase of 25 percent.</a:t>
            </a:r>
          </a:p>
          <a:p>
            <a:r>
              <a:rPr lang="en-US" dirty="0" smtClean="0"/>
              <a:t>2,558 from 2010.</a:t>
            </a:r>
          </a:p>
          <a:p>
            <a:r>
              <a:rPr lang="en-US" dirty="0" smtClean="0"/>
              <a:t>Probably</a:t>
            </a:r>
            <a:r>
              <a:rPr lang="en-US" baseline="0" dirty="0" smtClean="0"/>
              <a:t> can’t keep this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15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F98C-52B9-4BD6-B3FD-E0FF9307F12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4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48000"/>
            <a:ext cx="6400800" cy="2971800"/>
          </a:xfrm>
        </p:spPr>
        <p:txBody>
          <a:bodyPr/>
          <a:lstStyle>
            <a:lvl1pPr marL="0" indent="0" algn="ctr">
              <a:buNone/>
              <a:defRPr lang="en-US" sz="2800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ctr">
              <a:buNone/>
            </a:pPr>
            <a:r>
              <a:rPr lang="en-US" sz="3500" kern="0" dirty="0" smtClean="0"/>
              <a:t>Shashi Nambisan</a:t>
            </a:r>
            <a:r>
              <a:rPr lang="en-US" sz="2800" kern="0" dirty="0" smtClean="0"/>
              <a:t> </a:t>
            </a:r>
          </a:p>
          <a:p>
            <a:pPr marL="0" indent="0" algn="ctr">
              <a:buNone/>
            </a:pPr>
            <a:r>
              <a:rPr lang="en-US" sz="2800" dirty="0" smtClean="0">
                <a:latin typeface="+mj-lt"/>
              </a:rPr>
              <a:t>Institute for Transportation </a:t>
            </a:r>
          </a:p>
          <a:p>
            <a:pPr marL="0" indent="0" algn="ctr">
              <a:buNone/>
            </a:pPr>
            <a:r>
              <a:rPr lang="en-US" sz="2800" dirty="0" smtClean="0">
                <a:latin typeface="+mj-lt"/>
              </a:rPr>
              <a:t>Iowa State University</a:t>
            </a:r>
          </a:p>
          <a:p>
            <a:pPr algn="ctr">
              <a:buNone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Oklahoma DOT – OTC Research Day</a:t>
            </a:r>
          </a:p>
          <a:p>
            <a:pPr algn="ctr">
              <a:buNone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Norman, OK</a:t>
            </a:r>
          </a:p>
          <a:p>
            <a:pPr algn="ctr">
              <a:buNone/>
            </a:pPr>
            <a:r>
              <a:rPr lang="en-US" sz="2600" dirty="0" smtClean="0">
                <a:latin typeface="+mj-lt"/>
              </a:rPr>
              <a:t>October 07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, 2009</a:t>
            </a:r>
          </a:p>
          <a:p>
            <a:pPr marL="0" indent="0" algn="ctr">
              <a:buNone/>
            </a:pPr>
            <a:endParaRPr lang="en-US" sz="2800" dirty="0" smtClean="0">
              <a:latin typeface="+mj-l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www.InTrans.iastate.edu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5E869576-6385-44A8-8CF5-A5AC19EA64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200" y="6336792"/>
            <a:ext cx="3048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52399"/>
            <a:ext cx="3873246" cy="66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 descr="ltapnew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2892" y="5486400"/>
            <a:ext cx="1661108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66DB9304-4CA4-4C2C-A75F-1A07CF93BE98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www.InTrans.iastate.edu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5E869576-6385-44A8-8CF5-A5AC19EA64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6" descr="ltapnew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892" y="5486400"/>
            <a:ext cx="1661108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3340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2C96F8F5-498D-4580-A93A-B9FD78A0ED27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www.InTrans.iastate.edu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5E869576-6385-44A8-8CF5-A5AC19EA64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152400"/>
            <a:ext cx="4114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2B892C3C-C06F-4CC6-8F6E-B4018B25D9FC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www.InTrans.iastate.edu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5E869576-6385-44A8-8CF5-A5AC19EA6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40188" cy="3459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A3C9B7B1-3C2B-4426-BE65-093E2DC2F3A0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www.InTrans.iastate.edu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5E869576-6385-44A8-8CF5-A5AC19EA6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D57E0EFA-16C8-4602-8964-88974949F08B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www.InTrans.iastate.edu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5E869576-6385-44A8-8CF5-A5AC19EA6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1F75A6FC-570E-42DC-8A98-FB296025B36D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www.InTrans.iastate.edu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5E869576-6385-44A8-8CF5-A5AC19EA6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75C20FED-658F-49F1-937D-28B5766D1EEE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www.InTrans.iastate.edu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5E869576-6385-44A8-8CF5-A5AC19EA6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5B0D768D-7F07-43DC-B6C1-C7759F524CAE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www.InTrans.iastate.edu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5E869576-6385-44A8-8CF5-A5AC19EA6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0600"/>
            <a:ext cx="9144000" cy="5181600"/>
          </a:xfrm>
          <a:prstGeom prst="rect">
            <a:avLst/>
          </a:prstGeom>
          <a:solidFill>
            <a:srgbClr val="EAE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762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6356350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1A93055-084A-4626-845D-FCB86404631E}" type="datetime1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CE1126"/>
                </a:solidFill>
              </a:defRPr>
            </a:lvl1pPr>
          </a:lstStyle>
          <a:p>
            <a:r>
              <a:rPr lang="en-US" dirty="0" smtClean="0"/>
              <a:t>www.InTrans.iastate.edu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E869576-6385-44A8-8CF5-A5AC19EA64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6373749"/>
            <a:ext cx="2392299" cy="4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rgbClr val="CE112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4267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Iowa LTAP Update </a:t>
            </a:r>
            <a:br>
              <a:rPr lang="en-US" sz="4800" dirty="0" smtClean="0"/>
            </a:br>
            <a:r>
              <a:rPr lang="en-US" sz="3200" dirty="0" smtClean="0">
                <a:solidFill>
                  <a:schemeClr val="tx1"/>
                </a:solidFill>
              </a:rPr>
              <a:t>North Central Regional Meeting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2017-2018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C00000"/>
                </a:solidFill>
              </a:rPr>
              <a:t>May 22-23, 2018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664" y="1371600"/>
            <a:ext cx="8229600" cy="35814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INNOVATION</a:t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sz="5400" dirty="0" smtClean="0">
                <a:solidFill>
                  <a:srgbClr val="C00000"/>
                </a:solidFill>
              </a:rPr>
              <a:t> ACTIVITES </a:t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sz="5400" dirty="0" smtClean="0">
                <a:solidFill>
                  <a:srgbClr val="C00000"/>
                </a:solidFill>
              </a:rPr>
              <a:t>(2017 and 2018 To Date)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7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KICK OFF (2017)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235" y="1083310"/>
            <a:ext cx="7324165" cy="52578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/>
              <a:t>Identify EDC-4 </a:t>
            </a:r>
            <a:r>
              <a:rPr lang="en-US" sz="2400" b="1" dirty="0"/>
              <a:t>Selections &amp; Champion </a:t>
            </a:r>
            <a:r>
              <a:rPr lang="en-US" sz="2400" b="1" dirty="0" smtClean="0"/>
              <a:t>Contacts in Iowa</a:t>
            </a:r>
            <a:endParaRPr lang="en-US" sz="2400" b="1" dirty="0"/>
          </a:p>
          <a:p>
            <a:pPr>
              <a:spcBef>
                <a:spcPts val="1800"/>
              </a:spcBef>
            </a:pPr>
            <a:r>
              <a:rPr lang="en-US" sz="2400" b="1" dirty="0" smtClean="0"/>
              <a:t>Increased Innovation Communication</a:t>
            </a:r>
            <a:endParaRPr lang="en-US" sz="2000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Locals Agencies and Associations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State DOT Offices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Staff &amp; </a:t>
            </a:r>
            <a:r>
              <a:rPr lang="en-US" sz="2000" b="1" dirty="0" err="1">
                <a:solidFill>
                  <a:srgbClr val="C00000"/>
                </a:solidFill>
              </a:rPr>
              <a:t>InTrans</a:t>
            </a:r>
            <a:r>
              <a:rPr lang="en-US" sz="2000" b="1" dirty="0">
                <a:solidFill>
                  <a:srgbClr val="C00000"/>
                </a:solidFill>
              </a:rPr>
              <a:t> Researchers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“Innovation Iowa” </a:t>
            </a:r>
            <a:r>
              <a:rPr lang="en-US" sz="2400" b="1" dirty="0" smtClean="0"/>
              <a:t>Discussions &amp; Information Gathering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Local Interest</a:t>
            </a:r>
          </a:p>
          <a:p>
            <a:pPr lvl="1">
              <a:spcBef>
                <a:spcPts val="0"/>
              </a:spcBef>
            </a:pPr>
            <a:r>
              <a:rPr lang="en-US" sz="2000" b="1" dirty="0" err="1">
                <a:solidFill>
                  <a:srgbClr val="C00000"/>
                </a:solidFill>
              </a:rPr>
              <a:t>InTrans</a:t>
            </a:r>
            <a:r>
              <a:rPr lang="en-US" sz="2000" b="1" dirty="0">
                <a:solidFill>
                  <a:srgbClr val="C00000"/>
                </a:solidFill>
              </a:rPr>
              <a:t> Involvement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Innovations:  “Home Grown”, EDC, or </a:t>
            </a:r>
            <a:r>
              <a:rPr lang="en-US" sz="2400" b="1" dirty="0" smtClean="0"/>
              <a:t>Both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/>
              <a:t>Collaboration:  LTAP/DOT/Service Bureau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6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/>
          <a:lstStyle/>
          <a:p>
            <a:r>
              <a:rPr lang="en-US" dirty="0" smtClean="0"/>
              <a:t>FIRST STEPS (2017)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851" y="1066800"/>
            <a:ext cx="7013750" cy="7010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“Mousetrap” Expansion</a:t>
            </a:r>
          </a:p>
          <a:p>
            <a:pPr>
              <a:spcBef>
                <a:spcPts val="600"/>
              </a:spcBef>
            </a:pPr>
            <a:r>
              <a:rPr lang="en-US" altLang="en-US" sz="2400" b="1" dirty="0"/>
              <a:t>Website &amp; </a:t>
            </a:r>
            <a:r>
              <a:rPr lang="en-US" altLang="en-US" sz="2400" b="1" dirty="0" smtClean="0"/>
              <a:t>Listservs</a:t>
            </a:r>
            <a:endParaRPr lang="en-US" altLang="en-US" sz="2400" b="1" dirty="0"/>
          </a:p>
          <a:p>
            <a:pPr>
              <a:spcBef>
                <a:spcPts val="600"/>
              </a:spcBef>
            </a:pPr>
            <a:r>
              <a:rPr lang="en-US" sz="2400" b="1" dirty="0" smtClean="0"/>
              <a:t>Newsletter Articles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STIC Teaming/Funding Suggestions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Agenda Incorporation</a:t>
            </a:r>
          </a:p>
          <a:p>
            <a:pPr lvl="1">
              <a:spcBef>
                <a:spcPts val="200"/>
              </a:spcBef>
            </a:pPr>
            <a:r>
              <a:rPr lang="en-US" altLang="en-US" sz="1600" b="1" dirty="0" smtClean="0">
                <a:solidFill>
                  <a:srgbClr val="C00000"/>
                </a:solidFill>
              </a:rPr>
              <a:t>Hydro-Demolition </a:t>
            </a:r>
            <a:r>
              <a:rPr lang="en-US" altLang="en-US" sz="1600" b="1" dirty="0">
                <a:solidFill>
                  <a:srgbClr val="C00000"/>
                </a:solidFill>
              </a:rPr>
              <a:t>on Bridge Overlays</a:t>
            </a:r>
          </a:p>
          <a:p>
            <a:pPr lvl="1">
              <a:spcBef>
                <a:spcPts val="200"/>
              </a:spcBef>
            </a:pPr>
            <a:r>
              <a:rPr lang="en-US" altLang="en-US" sz="1600" b="1" dirty="0">
                <a:solidFill>
                  <a:srgbClr val="C00000"/>
                </a:solidFill>
              </a:rPr>
              <a:t>Bridge Abutment Rehabilitation Innovations</a:t>
            </a:r>
          </a:p>
          <a:p>
            <a:pPr lvl="1">
              <a:spcBef>
                <a:spcPts val="200"/>
              </a:spcBef>
            </a:pPr>
            <a:r>
              <a:rPr lang="en-US" altLang="en-US" sz="1600" b="1" dirty="0" smtClean="0">
                <a:solidFill>
                  <a:srgbClr val="C00000"/>
                </a:solidFill>
              </a:rPr>
              <a:t>Excavator </a:t>
            </a:r>
            <a:r>
              <a:rPr lang="en-US" altLang="en-US" sz="1600" b="1" dirty="0">
                <a:solidFill>
                  <a:srgbClr val="C00000"/>
                </a:solidFill>
              </a:rPr>
              <a:t>Attachment Pile Driving</a:t>
            </a:r>
          </a:p>
          <a:p>
            <a:pPr lvl="1">
              <a:spcBef>
                <a:spcPts val="200"/>
              </a:spcBef>
            </a:pPr>
            <a:r>
              <a:rPr lang="en-US" altLang="en-US" sz="1600" b="1" dirty="0">
                <a:solidFill>
                  <a:srgbClr val="C00000"/>
                </a:solidFill>
              </a:rPr>
              <a:t>Creative Approaches to Bridge and Structure Replacements</a:t>
            </a:r>
          </a:p>
          <a:p>
            <a:pPr lvl="1">
              <a:spcBef>
                <a:spcPts val="200"/>
              </a:spcBef>
            </a:pPr>
            <a:r>
              <a:rPr lang="en-US" altLang="en-US" sz="1600" b="1" dirty="0">
                <a:solidFill>
                  <a:srgbClr val="C00000"/>
                </a:solidFill>
              </a:rPr>
              <a:t>Bridge Innovations with County Forces</a:t>
            </a:r>
          </a:p>
          <a:p>
            <a:pPr lvl="1">
              <a:spcBef>
                <a:spcPts val="200"/>
              </a:spcBef>
            </a:pPr>
            <a:r>
              <a:rPr lang="en-US" altLang="en-US" sz="1600" b="1" dirty="0" smtClean="0">
                <a:solidFill>
                  <a:srgbClr val="C00000"/>
                </a:solidFill>
              </a:rPr>
              <a:t>Work </a:t>
            </a:r>
            <a:r>
              <a:rPr lang="en-US" altLang="en-US" sz="1600" b="1" dirty="0">
                <a:solidFill>
                  <a:srgbClr val="C00000"/>
                </a:solidFill>
              </a:rPr>
              <a:t>Zone Traffic Control Options and </a:t>
            </a:r>
            <a:r>
              <a:rPr lang="en-US" altLang="en-US" sz="1600" b="1" dirty="0" smtClean="0">
                <a:solidFill>
                  <a:srgbClr val="C00000"/>
                </a:solidFill>
              </a:rPr>
              <a:t>Innovations</a:t>
            </a:r>
          </a:p>
          <a:p>
            <a:pPr lvl="1">
              <a:spcBef>
                <a:spcPts val="200"/>
              </a:spcBef>
            </a:pPr>
            <a:r>
              <a:rPr lang="en-US" altLang="en-US" sz="1600" b="1" dirty="0" smtClean="0">
                <a:solidFill>
                  <a:srgbClr val="C00000"/>
                </a:solidFill>
              </a:rPr>
              <a:t>High Friction Surface Treatments</a:t>
            </a:r>
          </a:p>
          <a:p>
            <a:pPr>
              <a:spcBef>
                <a:spcPts val="600"/>
              </a:spcBef>
            </a:pPr>
            <a:r>
              <a:rPr lang="en-US" altLang="en-US" sz="2400" b="1" dirty="0" smtClean="0"/>
              <a:t>Local Stakeholder Partnering Committee</a:t>
            </a:r>
            <a:endParaRPr lang="en-US" altLang="en-US" sz="2400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5198" y="1219200"/>
            <a:ext cx="2052637" cy="2544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66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ACTIVITIES/WORKSHOPS (2017)</a:t>
            </a:r>
            <a:endParaRPr lang="en-US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481048" cy="5105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600" b="1" dirty="0" smtClean="0"/>
              <a:t>Assisted w/ Ultra High Performance Concrete (UHPC) Workshop</a:t>
            </a:r>
          </a:p>
          <a:p>
            <a:pPr>
              <a:spcBef>
                <a:spcPts val="600"/>
              </a:spcBef>
            </a:pPr>
            <a:r>
              <a:rPr lang="en-US" sz="2600" b="1" dirty="0" smtClean="0"/>
              <a:t>Converting Four Lane Undivided Roads to Three Lanes:  A Low Cost Safety Improvement</a:t>
            </a:r>
          </a:p>
          <a:p>
            <a:pPr>
              <a:spcBef>
                <a:spcPts val="600"/>
              </a:spcBef>
            </a:pPr>
            <a:r>
              <a:rPr lang="en-US" sz="2600" b="1" dirty="0" smtClean="0"/>
              <a:t>Self-Cleaning Multi-Barrel Culvert Design Workshops</a:t>
            </a:r>
          </a:p>
          <a:p>
            <a:pPr>
              <a:spcBef>
                <a:spcPts val="600"/>
              </a:spcBef>
            </a:pPr>
            <a:r>
              <a:rPr lang="en-US" sz="2600" b="1" dirty="0" smtClean="0"/>
              <a:t>Cost Savings and Sustainability of Recycled Materials along Unpaved Roadways Workshop</a:t>
            </a:r>
          </a:p>
          <a:p>
            <a:pPr>
              <a:spcBef>
                <a:spcPts val="600"/>
              </a:spcBef>
            </a:pPr>
            <a:r>
              <a:rPr lang="en-US" sz="2600" b="1" dirty="0" smtClean="0"/>
              <a:t>County and City Research/Innovation   Focus Groups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6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ACTIVITES/WORKSHOPS (2018)</a:t>
            </a:r>
            <a:endParaRPr lang="en-US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2221"/>
            <a:ext cx="7239000" cy="51054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800" b="1" dirty="0" smtClean="0"/>
              <a:t>Bridge Deck Epoxy Injection Workshop/Webinar</a:t>
            </a:r>
          </a:p>
          <a:p>
            <a:pPr>
              <a:spcBef>
                <a:spcPts val="2400"/>
              </a:spcBef>
            </a:pPr>
            <a:r>
              <a:rPr lang="en-US" sz="2800" b="1" dirty="0" smtClean="0"/>
              <a:t>2D Hydraulic Modeling of Rivers at Highway Encroachments</a:t>
            </a:r>
          </a:p>
          <a:p>
            <a:pPr>
              <a:spcBef>
                <a:spcPts val="2400"/>
              </a:spcBef>
            </a:pPr>
            <a:r>
              <a:rPr lang="en-US" sz="2800" b="1" dirty="0" err="1" smtClean="0"/>
              <a:t>InTrans</a:t>
            </a:r>
            <a:r>
              <a:rPr lang="en-US" sz="2800" b="1" dirty="0" smtClean="0"/>
              <a:t> Innovation Demonstration and Training Day</a:t>
            </a:r>
          </a:p>
          <a:p>
            <a:pPr>
              <a:spcBef>
                <a:spcPts val="2400"/>
              </a:spcBef>
            </a:pPr>
            <a:r>
              <a:rPr lang="en-US" sz="2800" b="1" dirty="0" smtClean="0"/>
              <a:t>Recycled Asphalt Shingles and Gravel Road Project Open House</a:t>
            </a:r>
          </a:p>
          <a:p>
            <a:pPr>
              <a:spcBef>
                <a:spcPts val="2400"/>
              </a:spcBef>
            </a:pPr>
            <a:r>
              <a:rPr lang="en-US" sz="2800" b="1" dirty="0" smtClean="0"/>
              <a:t>Statewide “Mousetrap” Competition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(2018)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235" y="1044574"/>
            <a:ext cx="7848600" cy="53117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b="1" dirty="0" smtClean="0"/>
              <a:t>Local </a:t>
            </a:r>
            <a:r>
              <a:rPr lang="en-US" sz="2600" b="1" dirty="0"/>
              <a:t>Agency Bridge Innovation Days (June</a:t>
            </a:r>
            <a:r>
              <a:rPr lang="en-US" sz="2600" b="1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/>
              <a:t>Bridge </a:t>
            </a:r>
            <a:r>
              <a:rPr lang="en-US" sz="2600" b="1" dirty="0"/>
              <a:t>Deck UHPC Workshop (June)</a:t>
            </a:r>
          </a:p>
          <a:p>
            <a:pPr>
              <a:spcBef>
                <a:spcPts val="1200"/>
              </a:spcBef>
            </a:pPr>
            <a:r>
              <a:rPr lang="en-US" sz="2600" b="1" dirty="0"/>
              <a:t>Pedestrian Safety in Small to Medium Sized Cities </a:t>
            </a:r>
            <a:r>
              <a:rPr lang="en-US" sz="2600" b="1" dirty="0" smtClean="0"/>
              <a:t>Peer Exchange (June)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/>
              <a:t>Iowa </a:t>
            </a:r>
            <a:r>
              <a:rPr lang="en-US" sz="2600" b="1" dirty="0"/>
              <a:t>Innovation Conference (October</a:t>
            </a:r>
            <a:r>
              <a:rPr lang="en-US" sz="2600" b="1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600" b="1" dirty="0"/>
              <a:t>Local Agencies and EDC in Iowa (October</a:t>
            </a:r>
            <a:r>
              <a:rPr lang="en-US" sz="2600" b="1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/>
              <a:t>Bridge Deck Epoxy Injection Project Open Houses (Various)</a:t>
            </a:r>
          </a:p>
          <a:p>
            <a:pPr>
              <a:spcBef>
                <a:spcPts val="1200"/>
              </a:spcBef>
            </a:pPr>
            <a:r>
              <a:rPr lang="en-US" sz="2600" b="1" dirty="0" smtClean="0"/>
              <a:t>Pavement Preservation Project Open Houses (Various)</a:t>
            </a:r>
            <a:endParaRPr lang="en-US" sz="2600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0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330" y="0"/>
            <a:ext cx="863727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2"/>
            <a:ext cx="757047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Case by Case Evaluation: Need, Workload/Ability, and Alt. Methods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Continue Traditional Activities/Workshops Based on Results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Grow Innovation Activity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Incorporation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Home Grown, EDC, or Both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Communication/Collaboration with Partners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/>
              <a:t>Inspiration can Come from Anywhere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4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86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Questions &amp; Discussion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253" y="4387174"/>
            <a:ext cx="7200900" cy="2217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David Veneziano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Iowa LTAP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dvenez@iastate.edu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515-294-8817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6964234" cy="5059363"/>
          </a:xfrm>
        </p:spPr>
      </p:pic>
    </p:spTree>
    <p:extLst>
      <p:ext uri="{BB962C8B-B14F-4D97-AF65-F5344CB8AC3E}">
        <p14:creationId xmlns:p14="http://schemas.microsoft.com/office/powerpoint/2010/main" val="4416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664" y="1371600"/>
            <a:ext cx="8229600" cy="35814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TRADITIONAL ACTIVITES </a:t>
            </a:r>
            <a:br>
              <a:rPr lang="en-US" sz="5400" dirty="0" smtClean="0">
                <a:solidFill>
                  <a:srgbClr val="C00000"/>
                </a:solidFill>
              </a:rPr>
            </a:br>
            <a:r>
              <a:rPr lang="en-US" sz="5400" dirty="0" smtClean="0">
                <a:solidFill>
                  <a:srgbClr val="C00000"/>
                </a:solidFill>
              </a:rPr>
              <a:t>(2018 TO DATE)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2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EVENTS/WORKSHOPS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234" y="1022350"/>
            <a:ext cx="8162366" cy="5334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County &amp; City Public </a:t>
            </a:r>
            <a:r>
              <a:rPr lang="en-US" b="1" dirty="0"/>
              <a:t>Works </a:t>
            </a:r>
            <a:r>
              <a:rPr lang="en-US" b="1" dirty="0" smtClean="0"/>
              <a:t>Research/Innovation </a:t>
            </a:r>
            <a:r>
              <a:rPr lang="en-US" b="1" dirty="0"/>
              <a:t>Focus </a:t>
            </a:r>
            <a:r>
              <a:rPr lang="en-US" b="1" dirty="0" smtClean="0"/>
              <a:t>Groups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en-US" b="1" dirty="0" smtClean="0"/>
              <a:t>Team Development (APWA)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Public Works Operations Safety (APWA)</a:t>
            </a:r>
          </a:p>
          <a:p>
            <a:pPr>
              <a:spcBef>
                <a:spcPts val="1200"/>
              </a:spcBef>
            </a:pPr>
            <a:r>
              <a:rPr lang="en-US" b="1" dirty="0" err="1" smtClean="0"/>
              <a:t>Motorgrader</a:t>
            </a:r>
            <a:r>
              <a:rPr lang="en-US" b="1" dirty="0" smtClean="0"/>
              <a:t> </a:t>
            </a:r>
            <a:r>
              <a:rPr lang="en-US" b="1" dirty="0"/>
              <a:t>Operator </a:t>
            </a:r>
            <a:r>
              <a:rPr lang="en-US" b="1" dirty="0" smtClean="0"/>
              <a:t>Training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Flagger/Work Zone &amp; DOT Work Zone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MUTCD Review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9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EVENTS/WORKSHOPS #2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71847"/>
            <a:ext cx="7543800" cy="5105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600"/>
              </a:spcBef>
            </a:pPr>
            <a:r>
              <a:rPr lang="en-US" b="1" dirty="0" smtClean="0"/>
              <a:t>County Engineers Spring Conference</a:t>
            </a:r>
          </a:p>
          <a:p>
            <a:pPr>
              <a:spcBef>
                <a:spcPts val="1600"/>
              </a:spcBef>
            </a:pPr>
            <a:r>
              <a:rPr lang="en-US" b="1" dirty="0" smtClean="0"/>
              <a:t>Bridge Inspection Trainings</a:t>
            </a:r>
          </a:p>
          <a:p>
            <a:pPr>
              <a:spcBef>
                <a:spcPts val="1600"/>
              </a:spcBef>
            </a:pPr>
            <a:r>
              <a:rPr lang="en-US" b="1" dirty="0" smtClean="0"/>
              <a:t>Accessible Sidewalk/Curb Ramp Design/Construction</a:t>
            </a:r>
          </a:p>
          <a:p>
            <a:pPr>
              <a:spcBef>
                <a:spcPts val="1600"/>
              </a:spcBef>
            </a:pPr>
            <a:r>
              <a:rPr lang="en-US" b="1" dirty="0" smtClean="0"/>
              <a:t>Greater Iowa Asphalt Conference</a:t>
            </a:r>
          </a:p>
          <a:p>
            <a:pPr>
              <a:spcBef>
                <a:spcPts val="1600"/>
              </a:spcBef>
            </a:pPr>
            <a:r>
              <a:rPr lang="en-US" b="1" dirty="0" smtClean="0"/>
              <a:t>Underground </a:t>
            </a:r>
            <a:r>
              <a:rPr lang="en-US" b="1" dirty="0"/>
              <a:t>Utilities Construction Inspector </a:t>
            </a:r>
            <a:r>
              <a:rPr lang="en-US" b="1" dirty="0" smtClean="0"/>
              <a:t>School (MN APWA)</a:t>
            </a:r>
          </a:p>
          <a:p>
            <a:pPr>
              <a:spcBef>
                <a:spcPts val="1600"/>
              </a:spcBef>
            </a:pPr>
            <a:r>
              <a:rPr lang="en-US" b="1" dirty="0" smtClean="0"/>
              <a:t>OSHA Ten Hour Training</a:t>
            </a:r>
          </a:p>
          <a:p>
            <a:pPr>
              <a:spcBef>
                <a:spcPts val="1600"/>
              </a:spcBef>
            </a:pPr>
            <a:r>
              <a:rPr lang="en-US" b="1" dirty="0" smtClean="0"/>
              <a:t>Leadership Institute</a:t>
            </a:r>
            <a:endParaRPr lang="en-US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9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LEADERSHIP INSTITUTE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315200" cy="51816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Accredited by National APWA (1 of 18</a:t>
            </a:r>
            <a:r>
              <a:rPr lang="en-US" b="1" dirty="0" smtClean="0"/>
              <a:t>)</a:t>
            </a:r>
            <a:endParaRPr lang="en-US" alt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 smtClean="0"/>
              <a:t>15 </a:t>
            </a:r>
            <a:r>
              <a:rPr lang="en-US" altLang="en-US" b="1" dirty="0"/>
              <a:t>O</a:t>
            </a:r>
            <a:r>
              <a:rPr lang="en-US" altLang="en-US" b="1" dirty="0" smtClean="0"/>
              <a:t>nline Trainings </a:t>
            </a:r>
            <a:r>
              <a:rPr lang="en-US" altLang="en-US" b="1" dirty="0"/>
              <a:t>to D</a:t>
            </a:r>
            <a:r>
              <a:rPr lang="en-US" altLang="en-US" b="1" dirty="0" smtClean="0"/>
              <a:t>evelop </a:t>
            </a:r>
            <a:r>
              <a:rPr lang="en-US" altLang="en-US" b="1" dirty="0"/>
              <a:t>L</a:t>
            </a:r>
            <a:r>
              <a:rPr lang="en-US" altLang="en-US" b="1" dirty="0" smtClean="0"/>
              <a:t>ocal Management/Leadership</a:t>
            </a:r>
            <a:endParaRPr lang="en-US" alt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Only On-Line Self-Paced </a:t>
            </a:r>
            <a:r>
              <a:rPr lang="en-US" b="1" dirty="0" smtClean="0"/>
              <a:t>Version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Audience</a:t>
            </a:r>
            <a:r>
              <a:rPr lang="en-US" b="1" dirty="0"/>
              <a:t>: New Supervisors and Others </a:t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“Those aspiring to become leaders</a:t>
            </a:r>
            <a:r>
              <a:rPr lang="en-US" b="1" dirty="0" smtClean="0">
                <a:solidFill>
                  <a:srgbClr val="C00000"/>
                </a:solidFill>
              </a:rPr>
              <a:t>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Courses </a:t>
            </a:r>
            <a:r>
              <a:rPr lang="en-US" b="1" dirty="0"/>
              <a:t>Intended to Increase Managerial Skills and </a:t>
            </a:r>
            <a:r>
              <a:rPr lang="en-US" b="1" dirty="0" smtClean="0"/>
              <a:t>Abilities</a:t>
            </a:r>
            <a:endParaRPr lang="en-US" alt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 smtClean="0"/>
              <a:t>Updating/Recording Courses at Iowa APWA Spring Meeting Annually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 smtClean="0"/>
              <a:t>50 graduates</a:t>
            </a:r>
            <a:endParaRPr lang="en-US" altLang="en-US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8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(2018)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235" y="1071847"/>
            <a:ext cx="7848600" cy="53117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Fracture Critical Inspection Techniques for Steel Bridges (NHI)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Local Road Safety Series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County Engineers Midyear, Fall, and Annual Conferences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Road Safety </a:t>
            </a:r>
            <a:r>
              <a:rPr lang="en-US" b="1" dirty="0" smtClean="0"/>
              <a:t>Assessments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Potentials:  Math, OSHA, and Plan Development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7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44575"/>
            <a:ext cx="7543800" cy="51054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On Call Safety Meeting Assistance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Digital </a:t>
            </a:r>
            <a:r>
              <a:rPr lang="en-US" b="1" dirty="0"/>
              <a:t>Ball </a:t>
            </a:r>
            <a:r>
              <a:rPr lang="en-US" b="1" dirty="0" smtClean="0"/>
              <a:t>Bank Loan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“Free” Video Streaming Service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Statewide Mousetrap Competition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Road Scholars Program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Funded:  Wood Piling Test Kit Purchase (to Loan)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Funded:  Speed Feedback Sign Purchase (to Loan)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235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“SOTP” ACTIVITIES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30701"/>
            <a:ext cx="7476565" cy="497004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b="1" dirty="0" smtClean="0"/>
              <a:t>RSA </a:t>
            </a:r>
            <a:r>
              <a:rPr lang="en-US" altLang="en-US" sz="2400" b="1" dirty="0"/>
              <a:t>and Assessment Guidance </a:t>
            </a:r>
            <a:r>
              <a:rPr lang="en-US" altLang="en-US" sz="2400" b="1" dirty="0" smtClean="0"/>
              <a:t>(Finished)</a:t>
            </a:r>
            <a:endParaRPr lang="en-US" altLang="en-US" sz="2400" b="1" dirty="0"/>
          </a:p>
          <a:p>
            <a:pPr>
              <a:spcBef>
                <a:spcPts val="1200"/>
              </a:spcBef>
            </a:pPr>
            <a:r>
              <a:rPr lang="en-US" altLang="en-US" sz="2400" b="1" dirty="0" smtClean="0"/>
              <a:t>Investigating the Necessity and Prioritizing Pavement Markings on Low Volume Roads</a:t>
            </a:r>
          </a:p>
          <a:p>
            <a:pPr>
              <a:spcBef>
                <a:spcPts val="1200"/>
              </a:spcBef>
            </a:pPr>
            <a:r>
              <a:rPr lang="en-US" altLang="en-US" sz="2400" b="1" dirty="0" smtClean="0"/>
              <a:t>Local </a:t>
            </a:r>
            <a:r>
              <a:rPr lang="en-US" altLang="en-US" sz="2400" b="1" dirty="0"/>
              <a:t>Retro Data </a:t>
            </a:r>
            <a:r>
              <a:rPr lang="en-US" altLang="en-US" sz="2400" b="1" dirty="0" smtClean="0"/>
              <a:t>Summary</a:t>
            </a:r>
          </a:p>
          <a:p>
            <a:pPr>
              <a:spcBef>
                <a:spcPts val="1200"/>
              </a:spcBef>
            </a:pPr>
            <a:r>
              <a:rPr lang="en-US" altLang="en-US" sz="2400" b="1" dirty="0" smtClean="0"/>
              <a:t>National </a:t>
            </a:r>
            <a:r>
              <a:rPr lang="en-US" altLang="en-US" sz="2400" b="1" dirty="0"/>
              <a:t>Rural Safety Center </a:t>
            </a:r>
            <a:r>
              <a:rPr lang="en-US" altLang="en-US" sz="2400" b="1" dirty="0" smtClean="0"/>
              <a:t>Activities (e.g., Low Cost Safety Improvements)</a:t>
            </a:r>
            <a:endParaRPr lang="en-US" altLang="en-US" sz="2400" b="1" dirty="0"/>
          </a:p>
          <a:p>
            <a:pPr>
              <a:spcBef>
                <a:spcPts val="1200"/>
              </a:spcBef>
            </a:pPr>
            <a:r>
              <a:rPr lang="en-US" altLang="en-US" sz="2400" b="1" dirty="0" smtClean="0"/>
              <a:t>National Work Zone Safety Technical Assistance</a:t>
            </a:r>
          </a:p>
          <a:p>
            <a:pPr>
              <a:spcBef>
                <a:spcPts val="1200"/>
              </a:spcBef>
            </a:pPr>
            <a:r>
              <a:rPr lang="en-US" altLang="en-US" sz="2400" b="1" dirty="0" smtClean="0"/>
              <a:t>IDIQ NHI Training Instructor Selection</a:t>
            </a:r>
          </a:p>
          <a:p>
            <a:pPr>
              <a:spcBef>
                <a:spcPts val="1200"/>
              </a:spcBef>
            </a:pPr>
            <a:r>
              <a:rPr lang="en-US" altLang="en-US" sz="2400" b="1" dirty="0"/>
              <a:t>Work Zone Sign Package Program </a:t>
            </a:r>
            <a:r>
              <a:rPr lang="en-US" altLang="en-US" sz="2400" b="1" dirty="0" smtClean="0"/>
              <a:t>(Part 2)</a:t>
            </a:r>
            <a:endParaRPr lang="en-US" altLang="en-US" sz="2400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356350"/>
            <a:ext cx="381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69576-6385-44A8-8CF5-A5AC19EA64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itut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Institute powerpoint template</Template>
  <TotalTime>5729</TotalTime>
  <Words>751</Words>
  <Application>Microsoft Office PowerPoint</Application>
  <PresentationFormat>On-screen Show (4:3)</PresentationFormat>
  <Paragraphs>159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Institute powerpoint template</vt:lpstr>
      <vt:lpstr>Iowa LTAP Update  North Central Regional Meeting 2017-2018   May 22-23, 2018</vt:lpstr>
      <vt:lpstr>STAFFING</vt:lpstr>
      <vt:lpstr>TRADITIONAL ACTIVITES  (2018 TO DATE)</vt:lpstr>
      <vt:lpstr>EVENTS/WORKSHOPS</vt:lpstr>
      <vt:lpstr>EVENTS/WORKSHOPS #2</vt:lpstr>
      <vt:lpstr>LEADERSHIP INSTITUTE</vt:lpstr>
      <vt:lpstr>PLANNING (2018)</vt:lpstr>
      <vt:lpstr>OTHER ACTIVITIES</vt:lpstr>
      <vt:lpstr>“SOTP” ACTIVITIES</vt:lpstr>
      <vt:lpstr>INNOVATION  ACTIVITES  (2017 and 2018 To Date)</vt:lpstr>
      <vt:lpstr>KICK OFF (2017)</vt:lpstr>
      <vt:lpstr>FIRST STEPS (2017)</vt:lpstr>
      <vt:lpstr>ACTIVITIES/WORKSHOPS (2017)</vt:lpstr>
      <vt:lpstr>ACTIVITES/WORKSHOPS (2018)</vt:lpstr>
      <vt:lpstr>PLANNING (2018)</vt:lpstr>
      <vt:lpstr>CONCLUDING THOUGHTS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Nambisan, Shashi S</dc:creator>
  <cp:lastModifiedBy>Veneziano, David A [ITRNS]</cp:lastModifiedBy>
  <cp:revision>470</cp:revision>
  <cp:lastPrinted>2018-05-14T13:06:49Z</cp:lastPrinted>
  <dcterms:created xsi:type="dcterms:W3CDTF">2009-09-21T14:33:37Z</dcterms:created>
  <dcterms:modified xsi:type="dcterms:W3CDTF">2018-05-21T14:48:22Z</dcterms:modified>
</cp:coreProperties>
</file>