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808" r:id="rId2"/>
    <p:sldId id="814" r:id="rId3"/>
    <p:sldId id="833" r:id="rId4"/>
    <p:sldId id="838" r:id="rId5"/>
    <p:sldId id="832" r:id="rId6"/>
    <p:sldId id="834" r:id="rId7"/>
    <p:sldId id="836" r:id="rId8"/>
    <p:sldId id="837" r:id="rId9"/>
    <p:sldId id="823" r:id="rId10"/>
    <p:sldId id="828" r:id="rId11"/>
    <p:sldId id="835" r:id="rId12"/>
    <p:sldId id="831" r:id="rId13"/>
    <p:sldId id="815" r:id="rId14"/>
    <p:sldId id="830" r:id="rId15"/>
    <p:sldId id="827"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540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60" autoAdjust="0"/>
    <p:restoredTop sz="84860" autoAdjust="0"/>
  </p:normalViewPr>
  <p:slideViewPr>
    <p:cSldViewPr>
      <p:cViewPr>
        <p:scale>
          <a:sx n="90" d="100"/>
          <a:sy n="90" d="100"/>
        </p:scale>
        <p:origin x="276" y="552"/>
      </p:cViewPr>
      <p:guideLst>
        <p:guide orient="horz" pos="2160"/>
        <p:guide pos="2880"/>
      </p:guideLst>
    </p:cSldViewPr>
  </p:slideViewPr>
  <p:notesTextViewPr>
    <p:cViewPr>
      <p:scale>
        <a:sx n="1" d="1"/>
        <a:sy n="1" d="1"/>
      </p:scale>
      <p:origin x="0" y="0"/>
    </p:cViewPr>
  </p:notesTextViewPr>
  <p:sorterViewPr>
    <p:cViewPr>
      <p:scale>
        <a:sx n="120" d="100"/>
        <a:sy n="120" d="100"/>
      </p:scale>
      <p:origin x="0" y="2682"/>
    </p:cViewPr>
  </p:sorterViewPr>
  <p:notesViewPr>
    <p:cSldViewPr>
      <p:cViewPr varScale="1">
        <p:scale>
          <a:sx n="81" d="100"/>
          <a:sy n="81" d="100"/>
        </p:scale>
        <p:origin x="-199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0388"/>
          </a:xfrm>
          <a:prstGeom prst="rect">
            <a:avLst/>
          </a:prstGeom>
        </p:spPr>
        <p:txBody>
          <a:bodyPr vert="horz" lIns="94837" tIns="47418" rIns="94837" bIns="47418" rtlCol="0"/>
          <a:lstStyle>
            <a:lvl1pPr algn="l">
              <a:defRPr sz="1200"/>
            </a:lvl1pPr>
          </a:lstStyle>
          <a:p>
            <a:r>
              <a:rPr lang="en-US" dirty="0" smtClean="0"/>
              <a:t>UK Kentucky Transportation Center</a:t>
            </a:r>
          </a:p>
          <a:p>
            <a:r>
              <a:rPr lang="en-US" dirty="0" smtClean="0"/>
              <a:t>Technology Transfer Program </a:t>
            </a:r>
            <a:endParaRPr lang="en-US" dirty="0"/>
          </a:p>
        </p:txBody>
      </p:sp>
      <p:sp>
        <p:nvSpPr>
          <p:cNvPr id="3" name="Date Placeholder 2"/>
          <p:cNvSpPr>
            <a:spLocks noGrp="1"/>
          </p:cNvSpPr>
          <p:nvPr>
            <p:ph type="dt" sz="quarter" idx="1"/>
          </p:nvPr>
        </p:nvSpPr>
        <p:spPr>
          <a:xfrm>
            <a:off x="4142963" y="0"/>
            <a:ext cx="3170583" cy="480388"/>
          </a:xfrm>
          <a:prstGeom prst="rect">
            <a:avLst/>
          </a:prstGeom>
        </p:spPr>
        <p:txBody>
          <a:bodyPr vert="horz" lIns="94837" tIns="47418" rIns="94837" bIns="47418" rtlCol="0"/>
          <a:lstStyle>
            <a:lvl1pPr algn="r">
              <a:defRPr sz="1200"/>
            </a:lvl1pPr>
          </a:lstStyle>
          <a:p>
            <a:r>
              <a:rPr lang="en-US" dirty="0" smtClean="0"/>
              <a:t>www.kyt2.com</a:t>
            </a:r>
          </a:p>
          <a:p>
            <a:r>
              <a:rPr lang="en-US" dirty="0" smtClean="0"/>
              <a:t>1-800-432-0719</a:t>
            </a:r>
            <a:endParaRPr lang="en-US" dirty="0"/>
          </a:p>
        </p:txBody>
      </p:sp>
      <p:sp>
        <p:nvSpPr>
          <p:cNvPr id="5" name="Slide Number Placeholder 4"/>
          <p:cNvSpPr>
            <a:spLocks noGrp="1"/>
          </p:cNvSpPr>
          <p:nvPr>
            <p:ph type="sldNum" sz="quarter" idx="3"/>
          </p:nvPr>
        </p:nvSpPr>
        <p:spPr>
          <a:xfrm>
            <a:off x="4142963" y="9119173"/>
            <a:ext cx="3170583" cy="480388"/>
          </a:xfrm>
          <a:prstGeom prst="rect">
            <a:avLst/>
          </a:prstGeom>
        </p:spPr>
        <p:txBody>
          <a:bodyPr vert="horz" lIns="94837" tIns="47418" rIns="94837" bIns="47418" rtlCol="0" anchor="b"/>
          <a:lstStyle>
            <a:lvl1pPr algn="r">
              <a:defRPr sz="1200"/>
            </a:lvl1pPr>
          </a:lstStyle>
          <a:p>
            <a:fld id="{8D0C9B5D-2DCC-43F0-909A-AB9D9F0135B2}" type="slidenum">
              <a:rPr lang="en-US" smtClean="0"/>
              <a:t>‹#›</a:t>
            </a:fld>
            <a:endParaRPr lang="en-US"/>
          </a:p>
        </p:txBody>
      </p:sp>
    </p:spTree>
    <p:extLst>
      <p:ext uri="{BB962C8B-B14F-4D97-AF65-F5344CB8AC3E}">
        <p14:creationId xmlns:p14="http://schemas.microsoft.com/office/powerpoint/2010/main" val="1996140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39" tIns="48320" rIns="96639" bIns="48320" rtlCol="0"/>
          <a:lstStyle>
            <a:lvl1pPr algn="r">
              <a:defRPr sz="1200"/>
            </a:lvl1pPr>
          </a:lstStyle>
          <a:p>
            <a:fld id="{51405784-3837-451E-AD04-879C747DCA16}" type="datetimeFigureOut">
              <a:rPr lang="en-US" smtClean="0"/>
              <a:t>5/29/2014</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39" tIns="48320" rIns="96639" bIns="48320"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9" tIns="48320" rIns="96639" bIns="483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39" tIns="48320" rIns="96639" bIns="48320"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9" tIns="48320" rIns="96639" bIns="48320" rtlCol="0" anchor="b"/>
          <a:lstStyle>
            <a:lvl1pPr algn="r">
              <a:defRPr sz="1200"/>
            </a:lvl1pPr>
          </a:lstStyle>
          <a:p>
            <a:fld id="{D62C21C2-7940-4757-B0E8-1FEAFC9F367B}" type="slidenum">
              <a:rPr lang="en-US" smtClean="0"/>
              <a:t>‹#›</a:t>
            </a:fld>
            <a:endParaRPr lang="en-US"/>
          </a:p>
        </p:txBody>
      </p:sp>
    </p:spTree>
    <p:extLst>
      <p:ext uri="{BB962C8B-B14F-4D97-AF65-F5344CB8AC3E}">
        <p14:creationId xmlns:p14="http://schemas.microsoft.com/office/powerpoint/2010/main" val="1224730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pitchFamily="34" charset="0"/>
              </a:defRPr>
            </a:lvl1pPr>
            <a:lvl2pPr marL="777943" indent="-299209" eaLnBrk="0" hangingPunct="0">
              <a:spcBef>
                <a:spcPct val="30000"/>
              </a:spcBef>
              <a:defRPr sz="1300">
                <a:solidFill>
                  <a:schemeClr val="tx1"/>
                </a:solidFill>
                <a:latin typeface="Arial" pitchFamily="34" charset="0"/>
              </a:defRPr>
            </a:lvl2pPr>
            <a:lvl3pPr marL="1196835" indent="-239367" eaLnBrk="0" hangingPunct="0">
              <a:spcBef>
                <a:spcPct val="30000"/>
              </a:spcBef>
              <a:defRPr sz="1300">
                <a:solidFill>
                  <a:schemeClr val="tx1"/>
                </a:solidFill>
                <a:latin typeface="Arial" pitchFamily="34" charset="0"/>
              </a:defRPr>
            </a:lvl3pPr>
            <a:lvl4pPr marL="1675569" indent="-239367" eaLnBrk="0" hangingPunct="0">
              <a:spcBef>
                <a:spcPct val="30000"/>
              </a:spcBef>
              <a:defRPr sz="1300">
                <a:solidFill>
                  <a:schemeClr val="tx1"/>
                </a:solidFill>
                <a:latin typeface="Arial" pitchFamily="34" charset="0"/>
              </a:defRPr>
            </a:lvl4pPr>
            <a:lvl5pPr marL="2154304" indent="-239367" eaLnBrk="0" hangingPunct="0">
              <a:spcBef>
                <a:spcPct val="30000"/>
              </a:spcBef>
              <a:defRPr sz="1300">
                <a:solidFill>
                  <a:schemeClr val="tx1"/>
                </a:solidFill>
                <a:latin typeface="Arial" pitchFamily="34" charset="0"/>
              </a:defRPr>
            </a:lvl5pPr>
            <a:lvl6pPr marL="2633038" indent="-239367" eaLnBrk="0" fontAlgn="base" hangingPunct="0">
              <a:spcBef>
                <a:spcPct val="30000"/>
              </a:spcBef>
              <a:spcAft>
                <a:spcPct val="0"/>
              </a:spcAft>
              <a:defRPr sz="1300">
                <a:solidFill>
                  <a:schemeClr val="tx1"/>
                </a:solidFill>
                <a:latin typeface="Arial" pitchFamily="34" charset="0"/>
              </a:defRPr>
            </a:lvl6pPr>
            <a:lvl7pPr marL="3111772" indent="-239367" eaLnBrk="0" fontAlgn="base" hangingPunct="0">
              <a:spcBef>
                <a:spcPct val="30000"/>
              </a:spcBef>
              <a:spcAft>
                <a:spcPct val="0"/>
              </a:spcAft>
              <a:defRPr sz="1300">
                <a:solidFill>
                  <a:schemeClr val="tx1"/>
                </a:solidFill>
                <a:latin typeface="Arial" pitchFamily="34" charset="0"/>
              </a:defRPr>
            </a:lvl7pPr>
            <a:lvl8pPr marL="3590506" indent="-239367" eaLnBrk="0" fontAlgn="base" hangingPunct="0">
              <a:spcBef>
                <a:spcPct val="30000"/>
              </a:spcBef>
              <a:spcAft>
                <a:spcPct val="0"/>
              </a:spcAft>
              <a:defRPr sz="1300">
                <a:solidFill>
                  <a:schemeClr val="tx1"/>
                </a:solidFill>
                <a:latin typeface="Arial" pitchFamily="34" charset="0"/>
              </a:defRPr>
            </a:lvl8pPr>
            <a:lvl9pPr marL="4069240" indent="-239367" eaLnBrk="0" fontAlgn="base" hangingPunct="0">
              <a:spcBef>
                <a:spcPct val="30000"/>
              </a:spcBef>
              <a:spcAft>
                <a:spcPct val="0"/>
              </a:spcAft>
              <a:defRPr sz="1300">
                <a:solidFill>
                  <a:schemeClr val="tx1"/>
                </a:solidFill>
                <a:latin typeface="Arial" pitchFamily="34" charset="0"/>
              </a:defRPr>
            </a:lvl9pPr>
          </a:lstStyle>
          <a:p>
            <a:pPr eaLnBrk="1" hangingPunct="1">
              <a:spcBef>
                <a:spcPct val="0"/>
              </a:spcBef>
            </a:pPr>
            <a:fld id="{0ACB780B-8A8F-4928-97D4-2D138A566B77}" type="slidenum">
              <a:rPr lang="en-US" altLang="en-US" smtClean="0"/>
              <a:pPr eaLnBrk="1" hangingPunct="1">
                <a:spcBef>
                  <a:spcPct val="0"/>
                </a:spcBef>
              </a:pPr>
              <a:t>1</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Toot</a:t>
            </a:r>
            <a:r>
              <a:rPr lang="en-US" baseline="0" dirty="0" smtClean="0"/>
              <a:t> our own horn. </a:t>
            </a:r>
          </a:p>
          <a:p>
            <a:r>
              <a:rPr lang="en-US" baseline="0" dirty="0" smtClean="0"/>
              <a:t>Representatives from local government associations. </a:t>
            </a:r>
            <a:endParaRPr lang="en-US" dirty="0"/>
          </a:p>
        </p:txBody>
      </p:sp>
      <p:sp>
        <p:nvSpPr>
          <p:cNvPr id="4" name="Slide Number Placeholder 3"/>
          <p:cNvSpPr>
            <a:spLocks noGrp="1"/>
          </p:cNvSpPr>
          <p:nvPr>
            <p:ph type="sldNum" sz="quarter" idx="10"/>
          </p:nvPr>
        </p:nvSpPr>
        <p:spPr/>
        <p:txBody>
          <a:bodyPr/>
          <a:lstStyle/>
          <a:p>
            <a:fld id="{D62C21C2-7940-4757-B0E8-1FEAFC9F367B}" type="slidenum">
              <a:rPr lang="en-US" smtClean="0"/>
              <a:t>12</a:t>
            </a:fld>
            <a:endParaRPr lang="en-US"/>
          </a:p>
        </p:txBody>
      </p:sp>
    </p:spTree>
    <p:extLst>
      <p:ext uri="{BB962C8B-B14F-4D97-AF65-F5344CB8AC3E}">
        <p14:creationId xmlns:p14="http://schemas.microsoft.com/office/powerpoint/2010/main" val="18855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competed and again received notice that we received funding for the Traffic and Safety Academy.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Kentucky received such a positive response with the program we are happy to hold this training in the fall.</a:t>
            </a:r>
          </a:p>
          <a:p>
            <a:endParaRPr lang="en-US" altLang="en-US" dirty="0" smtClean="0">
              <a:latin typeface="Arial" pitchFamily="34" charset="0"/>
            </a:endParaRPr>
          </a:p>
        </p:txBody>
      </p:sp>
      <p:sp>
        <p:nvSpPr>
          <p:cNvPr id="32772"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77943" indent="-299209" eaLnBrk="0" hangingPunct="0">
              <a:defRPr>
                <a:solidFill>
                  <a:schemeClr val="tx1"/>
                </a:solidFill>
                <a:latin typeface="Arial" pitchFamily="34" charset="0"/>
              </a:defRPr>
            </a:lvl2pPr>
            <a:lvl3pPr marL="1196835" indent="-239367" eaLnBrk="0" hangingPunct="0">
              <a:defRPr>
                <a:solidFill>
                  <a:schemeClr val="tx1"/>
                </a:solidFill>
                <a:latin typeface="Arial" pitchFamily="34" charset="0"/>
              </a:defRPr>
            </a:lvl3pPr>
            <a:lvl4pPr marL="1675569" indent="-239367" eaLnBrk="0" hangingPunct="0">
              <a:defRPr>
                <a:solidFill>
                  <a:schemeClr val="tx1"/>
                </a:solidFill>
                <a:latin typeface="Arial" pitchFamily="34" charset="0"/>
              </a:defRPr>
            </a:lvl4pPr>
            <a:lvl5pPr marL="2154304" indent="-239367" eaLnBrk="0" hangingPunct="0">
              <a:defRPr>
                <a:solidFill>
                  <a:schemeClr val="tx1"/>
                </a:solidFill>
                <a:latin typeface="Arial" pitchFamily="34" charset="0"/>
              </a:defRPr>
            </a:lvl5pPr>
            <a:lvl6pPr marL="2633038" indent="-239367" eaLnBrk="0" fontAlgn="base" hangingPunct="0">
              <a:spcBef>
                <a:spcPct val="0"/>
              </a:spcBef>
              <a:spcAft>
                <a:spcPct val="0"/>
              </a:spcAft>
              <a:defRPr>
                <a:solidFill>
                  <a:schemeClr val="tx1"/>
                </a:solidFill>
                <a:latin typeface="Arial" pitchFamily="34" charset="0"/>
              </a:defRPr>
            </a:lvl6pPr>
            <a:lvl7pPr marL="3111772" indent="-239367" eaLnBrk="0" fontAlgn="base" hangingPunct="0">
              <a:spcBef>
                <a:spcPct val="0"/>
              </a:spcBef>
              <a:spcAft>
                <a:spcPct val="0"/>
              </a:spcAft>
              <a:defRPr>
                <a:solidFill>
                  <a:schemeClr val="tx1"/>
                </a:solidFill>
                <a:latin typeface="Arial" pitchFamily="34" charset="0"/>
              </a:defRPr>
            </a:lvl7pPr>
            <a:lvl8pPr marL="3590506" indent="-239367" eaLnBrk="0" fontAlgn="base" hangingPunct="0">
              <a:spcBef>
                <a:spcPct val="0"/>
              </a:spcBef>
              <a:spcAft>
                <a:spcPct val="0"/>
              </a:spcAft>
              <a:defRPr>
                <a:solidFill>
                  <a:schemeClr val="tx1"/>
                </a:solidFill>
                <a:latin typeface="Arial" pitchFamily="34" charset="0"/>
              </a:defRPr>
            </a:lvl8pPr>
            <a:lvl9pPr marL="4069240" indent="-239367" eaLnBrk="0" fontAlgn="base" hangingPunct="0">
              <a:spcBef>
                <a:spcPct val="0"/>
              </a:spcBef>
              <a:spcAft>
                <a:spcPct val="0"/>
              </a:spcAft>
              <a:defRPr>
                <a:solidFill>
                  <a:schemeClr val="tx1"/>
                </a:solidFill>
                <a:latin typeface="Arial" pitchFamily="34" charset="0"/>
              </a:defRPr>
            </a:lvl9pPr>
          </a:lstStyle>
          <a:p>
            <a:pPr eaLnBrk="1" hangingPunct="1"/>
            <a:fld id="{28B865EC-0F9D-4BFA-8EF3-D745CBD045C4}" type="slidenum">
              <a:rPr lang="en-US" altLang="en-US" smtClean="0"/>
              <a:pPr eaLnBrk="1" hangingPunct="1"/>
              <a:t>13</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2C21C2-7940-4757-B0E8-1FEAFC9F367B}" type="slidenum">
              <a:rPr lang="en-US" smtClean="0"/>
              <a:t>14</a:t>
            </a:fld>
            <a:endParaRPr lang="en-US"/>
          </a:p>
        </p:txBody>
      </p:sp>
    </p:spTree>
    <p:extLst>
      <p:ext uri="{BB962C8B-B14F-4D97-AF65-F5344CB8AC3E}">
        <p14:creationId xmlns:p14="http://schemas.microsoft.com/office/powerpoint/2010/main" val="89150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pitchFamily="34" charset="0"/>
              </a:defRPr>
            </a:lvl1pPr>
            <a:lvl2pPr marL="791241" indent="-304196" eaLnBrk="0" hangingPunct="0">
              <a:spcBef>
                <a:spcPct val="30000"/>
              </a:spcBef>
              <a:defRPr sz="1300">
                <a:solidFill>
                  <a:schemeClr val="tx1"/>
                </a:solidFill>
                <a:latin typeface="Arial" pitchFamily="34" charset="0"/>
              </a:defRPr>
            </a:lvl2pPr>
            <a:lvl3pPr marL="1218445" indent="-242692" eaLnBrk="0" hangingPunct="0">
              <a:spcBef>
                <a:spcPct val="30000"/>
              </a:spcBef>
              <a:defRPr sz="1300">
                <a:solidFill>
                  <a:schemeClr val="tx1"/>
                </a:solidFill>
                <a:latin typeface="Arial" pitchFamily="34" charset="0"/>
              </a:defRPr>
            </a:lvl3pPr>
            <a:lvl4pPr marL="1707153" indent="-242692" eaLnBrk="0" hangingPunct="0">
              <a:spcBef>
                <a:spcPct val="30000"/>
              </a:spcBef>
              <a:defRPr sz="1300">
                <a:solidFill>
                  <a:schemeClr val="tx1"/>
                </a:solidFill>
                <a:latin typeface="Arial" pitchFamily="34" charset="0"/>
              </a:defRPr>
            </a:lvl4pPr>
            <a:lvl5pPr marL="2194198" indent="-242692" eaLnBrk="0" hangingPunct="0">
              <a:spcBef>
                <a:spcPct val="30000"/>
              </a:spcBef>
              <a:defRPr sz="1300">
                <a:solidFill>
                  <a:schemeClr val="tx1"/>
                </a:solidFill>
                <a:latin typeface="Arial" pitchFamily="34" charset="0"/>
              </a:defRPr>
            </a:lvl5pPr>
            <a:lvl6pPr marL="2672932" indent="-242692" eaLnBrk="0" fontAlgn="base" hangingPunct="0">
              <a:spcBef>
                <a:spcPct val="30000"/>
              </a:spcBef>
              <a:spcAft>
                <a:spcPct val="0"/>
              </a:spcAft>
              <a:defRPr sz="1300">
                <a:solidFill>
                  <a:schemeClr val="tx1"/>
                </a:solidFill>
                <a:latin typeface="Arial" pitchFamily="34" charset="0"/>
              </a:defRPr>
            </a:lvl6pPr>
            <a:lvl7pPr marL="3151666" indent="-242692" eaLnBrk="0" fontAlgn="base" hangingPunct="0">
              <a:spcBef>
                <a:spcPct val="30000"/>
              </a:spcBef>
              <a:spcAft>
                <a:spcPct val="0"/>
              </a:spcAft>
              <a:defRPr sz="1300">
                <a:solidFill>
                  <a:schemeClr val="tx1"/>
                </a:solidFill>
                <a:latin typeface="Arial" pitchFamily="34" charset="0"/>
              </a:defRPr>
            </a:lvl7pPr>
            <a:lvl8pPr marL="3630400" indent="-242692" eaLnBrk="0" fontAlgn="base" hangingPunct="0">
              <a:spcBef>
                <a:spcPct val="30000"/>
              </a:spcBef>
              <a:spcAft>
                <a:spcPct val="0"/>
              </a:spcAft>
              <a:defRPr sz="1300">
                <a:solidFill>
                  <a:schemeClr val="tx1"/>
                </a:solidFill>
                <a:latin typeface="Arial" pitchFamily="34" charset="0"/>
              </a:defRPr>
            </a:lvl8pPr>
            <a:lvl9pPr marL="4109135" indent="-242692" eaLnBrk="0" fontAlgn="base" hangingPunct="0">
              <a:spcBef>
                <a:spcPct val="30000"/>
              </a:spcBef>
              <a:spcAft>
                <a:spcPct val="0"/>
              </a:spcAft>
              <a:defRPr sz="1300">
                <a:solidFill>
                  <a:schemeClr val="tx1"/>
                </a:solidFill>
                <a:latin typeface="Arial" pitchFamily="34" charset="0"/>
              </a:defRPr>
            </a:lvl9pPr>
          </a:lstStyle>
          <a:p>
            <a:pPr eaLnBrk="1" hangingPunct="1">
              <a:spcBef>
                <a:spcPct val="0"/>
              </a:spcBef>
            </a:pPr>
            <a:fld id="{50B5B674-DCAD-4445-8565-D8A0666794D9}" type="slidenum">
              <a:rPr lang="en-US" altLang="en-US" smtClean="0"/>
              <a:pPr eaLnBrk="1" hangingPunct="1">
                <a:spcBef>
                  <a:spcPct val="0"/>
                </a:spcBef>
              </a:pPr>
              <a:t>2</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US" baseline="0" dirty="0" smtClean="0"/>
              <a:t>Kentucky LTAP was in competition with all other 23 LTAP’s. 20 projects were submitted for funding and only 12 were selected.  </a:t>
            </a:r>
          </a:p>
          <a:p>
            <a:pPr eaLnBrk="1" hangingPunct="1"/>
            <a:endParaRPr lang="en-US" baseline="0" dirty="0" smtClean="0"/>
          </a:p>
          <a:p>
            <a:pPr eaLnBrk="1" hangingPunct="1"/>
            <a:r>
              <a:rPr lang="en-US" baseline="0" dirty="0" smtClean="0"/>
              <a:t>Academy = $8,350, actual $7,485</a:t>
            </a:r>
          </a:p>
          <a:p>
            <a:pPr eaLnBrk="1" hangingPunct="1"/>
            <a:r>
              <a:rPr lang="en-US" baseline="0" dirty="0" smtClean="0"/>
              <a:t>Data Services = $7,250, actual $2,188</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pitchFamily="34" charset="0"/>
              </a:defRPr>
            </a:lvl1pPr>
            <a:lvl2pPr marL="777943" indent="-299209" eaLnBrk="0" hangingPunct="0">
              <a:spcBef>
                <a:spcPct val="30000"/>
              </a:spcBef>
              <a:defRPr sz="1300">
                <a:solidFill>
                  <a:schemeClr val="tx1"/>
                </a:solidFill>
                <a:latin typeface="Arial" pitchFamily="34" charset="0"/>
              </a:defRPr>
            </a:lvl2pPr>
            <a:lvl3pPr marL="1196835" indent="-239367" eaLnBrk="0" hangingPunct="0">
              <a:spcBef>
                <a:spcPct val="30000"/>
              </a:spcBef>
              <a:defRPr sz="1300">
                <a:solidFill>
                  <a:schemeClr val="tx1"/>
                </a:solidFill>
                <a:latin typeface="Arial" pitchFamily="34" charset="0"/>
              </a:defRPr>
            </a:lvl3pPr>
            <a:lvl4pPr marL="1675569" indent="-239367" eaLnBrk="0" hangingPunct="0">
              <a:spcBef>
                <a:spcPct val="30000"/>
              </a:spcBef>
              <a:defRPr sz="1300">
                <a:solidFill>
                  <a:schemeClr val="tx1"/>
                </a:solidFill>
                <a:latin typeface="Arial" pitchFamily="34" charset="0"/>
              </a:defRPr>
            </a:lvl4pPr>
            <a:lvl5pPr marL="2154304" indent="-239367" eaLnBrk="0" hangingPunct="0">
              <a:spcBef>
                <a:spcPct val="30000"/>
              </a:spcBef>
              <a:defRPr sz="1300">
                <a:solidFill>
                  <a:schemeClr val="tx1"/>
                </a:solidFill>
                <a:latin typeface="Arial" pitchFamily="34" charset="0"/>
              </a:defRPr>
            </a:lvl5pPr>
            <a:lvl6pPr marL="2633038" indent="-239367" eaLnBrk="0" fontAlgn="base" hangingPunct="0">
              <a:spcBef>
                <a:spcPct val="30000"/>
              </a:spcBef>
              <a:spcAft>
                <a:spcPct val="0"/>
              </a:spcAft>
              <a:defRPr sz="1300">
                <a:solidFill>
                  <a:schemeClr val="tx1"/>
                </a:solidFill>
                <a:latin typeface="Arial" pitchFamily="34" charset="0"/>
              </a:defRPr>
            </a:lvl6pPr>
            <a:lvl7pPr marL="3111772" indent="-239367" eaLnBrk="0" fontAlgn="base" hangingPunct="0">
              <a:spcBef>
                <a:spcPct val="30000"/>
              </a:spcBef>
              <a:spcAft>
                <a:spcPct val="0"/>
              </a:spcAft>
              <a:defRPr sz="1300">
                <a:solidFill>
                  <a:schemeClr val="tx1"/>
                </a:solidFill>
                <a:latin typeface="Arial" pitchFamily="34" charset="0"/>
              </a:defRPr>
            </a:lvl7pPr>
            <a:lvl8pPr marL="3590506" indent="-239367" eaLnBrk="0" fontAlgn="base" hangingPunct="0">
              <a:spcBef>
                <a:spcPct val="30000"/>
              </a:spcBef>
              <a:spcAft>
                <a:spcPct val="0"/>
              </a:spcAft>
              <a:defRPr sz="1300">
                <a:solidFill>
                  <a:schemeClr val="tx1"/>
                </a:solidFill>
                <a:latin typeface="Arial" pitchFamily="34" charset="0"/>
              </a:defRPr>
            </a:lvl8pPr>
            <a:lvl9pPr marL="4069240" indent="-239367" eaLnBrk="0" fontAlgn="base" hangingPunct="0">
              <a:spcBef>
                <a:spcPct val="30000"/>
              </a:spcBef>
              <a:spcAft>
                <a:spcPct val="0"/>
              </a:spcAft>
              <a:defRPr sz="1300">
                <a:solidFill>
                  <a:schemeClr val="tx1"/>
                </a:solidFill>
                <a:latin typeface="Arial" pitchFamily="34" charset="0"/>
              </a:defRPr>
            </a:lvl9pPr>
          </a:lstStyle>
          <a:p>
            <a:pPr eaLnBrk="1" hangingPunct="1">
              <a:spcBef>
                <a:spcPct val="0"/>
              </a:spcBef>
            </a:pPr>
            <a:fld id="{17A7B3EA-EA41-4687-B0F5-EFDE4DAACC42}" type="slidenum">
              <a:rPr lang="en-US" altLang="en-US" smtClean="0"/>
              <a:pPr eaLnBrk="1" hangingPunct="1">
                <a:spcBef>
                  <a:spcPct val="0"/>
                </a:spcBef>
              </a:pPr>
              <a:t>5</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pitchFamily="34" charset="0"/>
              </a:defRPr>
            </a:lvl1pPr>
            <a:lvl2pPr marL="791241" indent="-304196" eaLnBrk="0" hangingPunct="0">
              <a:spcBef>
                <a:spcPct val="30000"/>
              </a:spcBef>
              <a:defRPr sz="1300">
                <a:solidFill>
                  <a:schemeClr val="tx1"/>
                </a:solidFill>
                <a:latin typeface="Arial" pitchFamily="34" charset="0"/>
              </a:defRPr>
            </a:lvl2pPr>
            <a:lvl3pPr marL="1218445" indent="-242692" eaLnBrk="0" hangingPunct="0">
              <a:spcBef>
                <a:spcPct val="30000"/>
              </a:spcBef>
              <a:defRPr sz="1300">
                <a:solidFill>
                  <a:schemeClr val="tx1"/>
                </a:solidFill>
                <a:latin typeface="Arial" pitchFamily="34" charset="0"/>
              </a:defRPr>
            </a:lvl3pPr>
            <a:lvl4pPr marL="1707153" indent="-242692" eaLnBrk="0" hangingPunct="0">
              <a:spcBef>
                <a:spcPct val="30000"/>
              </a:spcBef>
              <a:defRPr sz="1300">
                <a:solidFill>
                  <a:schemeClr val="tx1"/>
                </a:solidFill>
                <a:latin typeface="Arial" pitchFamily="34" charset="0"/>
              </a:defRPr>
            </a:lvl4pPr>
            <a:lvl5pPr marL="2194198" indent="-242692" eaLnBrk="0" hangingPunct="0">
              <a:spcBef>
                <a:spcPct val="30000"/>
              </a:spcBef>
              <a:defRPr sz="1300">
                <a:solidFill>
                  <a:schemeClr val="tx1"/>
                </a:solidFill>
                <a:latin typeface="Arial" pitchFamily="34" charset="0"/>
              </a:defRPr>
            </a:lvl5pPr>
            <a:lvl6pPr marL="2672932" indent="-242692" eaLnBrk="0" fontAlgn="base" hangingPunct="0">
              <a:spcBef>
                <a:spcPct val="30000"/>
              </a:spcBef>
              <a:spcAft>
                <a:spcPct val="0"/>
              </a:spcAft>
              <a:defRPr sz="1300">
                <a:solidFill>
                  <a:schemeClr val="tx1"/>
                </a:solidFill>
                <a:latin typeface="Arial" pitchFamily="34" charset="0"/>
              </a:defRPr>
            </a:lvl6pPr>
            <a:lvl7pPr marL="3151666" indent="-242692" eaLnBrk="0" fontAlgn="base" hangingPunct="0">
              <a:spcBef>
                <a:spcPct val="30000"/>
              </a:spcBef>
              <a:spcAft>
                <a:spcPct val="0"/>
              </a:spcAft>
              <a:defRPr sz="1300">
                <a:solidFill>
                  <a:schemeClr val="tx1"/>
                </a:solidFill>
                <a:latin typeface="Arial" pitchFamily="34" charset="0"/>
              </a:defRPr>
            </a:lvl7pPr>
            <a:lvl8pPr marL="3630400" indent="-242692" eaLnBrk="0" fontAlgn="base" hangingPunct="0">
              <a:spcBef>
                <a:spcPct val="30000"/>
              </a:spcBef>
              <a:spcAft>
                <a:spcPct val="0"/>
              </a:spcAft>
              <a:defRPr sz="1300">
                <a:solidFill>
                  <a:schemeClr val="tx1"/>
                </a:solidFill>
                <a:latin typeface="Arial" pitchFamily="34" charset="0"/>
              </a:defRPr>
            </a:lvl8pPr>
            <a:lvl9pPr marL="4109135" indent="-242692" eaLnBrk="0" fontAlgn="base" hangingPunct="0">
              <a:spcBef>
                <a:spcPct val="30000"/>
              </a:spcBef>
              <a:spcAft>
                <a:spcPct val="0"/>
              </a:spcAft>
              <a:defRPr sz="1300">
                <a:solidFill>
                  <a:schemeClr val="tx1"/>
                </a:solidFill>
                <a:latin typeface="Arial" pitchFamily="34" charset="0"/>
              </a:defRPr>
            </a:lvl9pPr>
          </a:lstStyle>
          <a:p>
            <a:pPr eaLnBrk="1" hangingPunct="1">
              <a:spcBef>
                <a:spcPct val="0"/>
              </a:spcBef>
            </a:pPr>
            <a:fld id="{50B5B674-DCAD-4445-8565-D8A0666794D9}" type="slidenum">
              <a:rPr lang="en-US" altLang="en-US" smtClean="0"/>
              <a:pPr eaLnBrk="1" hangingPunct="1">
                <a:spcBef>
                  <a:spcPct val="0"/>
                </a:spcBef>
              </a:pPr>
              <a:t>6</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US" baseline="0" dirty="0" smtClean="0"/>
              <a:t>Kentucky LTAP was in competition with all other 23 LTAP’s. 20 projects were submitted for funding and only 12 were selected.  </a:t>
            </a:r>
          </a:p>
          <a:p>
            <a:pPr eaLnBrk="1" hangingPunct="1"/>
            <a:endParaRPr lang="en-US" baseline="0" dirty="0" smtClean="0"/>
          </a:p>
          <a:p>
            <a:pPr eaLnBrk="1" hangingPunct="1"/>
            <a:r>
              <a:rPr lang="en-US" baseline="0" dirty="0" smtClean="0"/>
              <a:t>This was a great workshop for local governments to interact. Here are two county engineers: Duane Campbell and </a:t>
            </a:r>
            <a:r>
              <a:rPr lang="en-US" baseline="0" dirty="0" err="1" smtClean="0"/>
              <a:t>Buan</a:t>
            </a:r>
            <a:r>
              <a:rPr lang="en-US" baseline="0" dirty="0" smtClean="0"/>
              <a:t> Smith.</a:t>
            </a:r>
          </a:p>
          <a:p>
            <a:pPr eaLnBrk="1" hangingPunct="1"/>
            <a:endParaRPr lang="en-US" baseline="0" dirty="0" smtClean="0"/>
          </a:p>
          <a:p>
            <a:pPr eaLnBrk="1" hangingPunct="1"/>
            <a:r>
              <a:rPr lang="en-US" baseline="0" dirty="0" smtClean="0"/>
              <a:t>We were fortunate to have several Center, Cabinet and FHWA speakers over this four-day event. </a:t>
            </a:r>
          </a:p>
          <a:p>
            <a:pPr eaLnBrk="1" hangingPunct="1"/>
            <a:endParaRPr lang="en-US" baseline="0" dirty="0" smtClean="0"/>
          </a:p>
          <a:p>
            <a:pPr eaLnBrk="1" hangingPunct="1"/>
            <a:r>
              <a:rPr lang="en-US" baseline="0" dirty="0" smtClean="0"/>
              <a:t>We have submitted this article to the FHWA Safety Compass, and since they’ve asked for pictures and additional information, we are looking forward to it being in this publication. </a:t>
            </a:r>
          </a:p>
          <a:p>
            <a:pPr eaLnBrk="1" hangingPunct="1"/>
            <a:endParaRPr lang="en-US" alt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Todd</a:t>
            </a:r>
            <a:r>
              <a:rPr lang="en-US" baseline="0" dirty="0" smtClean="0"/>
              <a:t> Morrison</a:t>
            </a:r>
          </a:p>
          <a:p>
            <a:r>
              <a:rPr lang="en-US" baseline="0" dirty="0" smtClean="0"/>
              <a:t>Ken Agent</a:t>
            </a:r>
          </a:p>
          <a:p>
            <a:r>
              <a:rPr lang="en-US" baseline="0" dirty="0" smtClean="0"/>
              <a:t>Eric Green</a:t>
            </a:r>
          </a:p>
          <a:p>
            <a:r>
              <a:rPr lang="en-US" baseline="0" dirty="0" smtClean="0"/>
              <a:t>Tony Fields</a:t>
            </a:r>
          </a:p>
          <a:p>
            <a:r>
              <a:rPr lang="en-US" baseline="0" dirty="0" smtClean="0"/>
              <a:t>Greg Rawlings</a:t>
            </a:r>
          </a:p>
          <a:p>
            <a:r>
              <a:rPr lang="en-US" baseline="0" dirty="0" err="1" smtClean="0"/>
              <a:t>Deneatra</a:t>
            </a:r>
            <a:r>
              <a:rPr lang="en-US" baseline="0" dirty="0" smtClean="0"/>
              <a:t> Henderson</a:t>
            </a:r>
          </a:p>
          <a:p>
            <a:r>
              <a:rPr lang="en-US" baseline="0" dirty="0" smtClean="0"/>
              <a:t>Ryan Tenges</a:t>
            </a:r>
          </a:p>
          <a:p>
            <a:r>
              <a:rPr lang="en-US" baseline="0" dirty="0" smtClean="0"/>
              <a:t>Martha Horseman</a:t>
            </a:r>
          </a:p>
          <a:p>
            <a:r>
              <a:rPr lang="en-US" baseline="0" dirty="0" smtClean="0"/>
              <a:t>Safety Circuit Rider, Jeff Hackbart</a:t>
            </a:r>
          </a:p>
          <a:p>
            <a:r>
              <a:rPr lang="en-US" baseline="0" dirty="0" smtClean="0"/>
              <a:t>Dina Johnson</a:t>
            </a:r>
            <a:endParaRPr lang="en-US" dirty="0"/>
          </a:p>
        </p:txBody>
      </p:sp>
      <p:sp>
        <p:nvSpPr>
          <p:cNvPr id="4" name="Slide Number Placeholder 3"/>
          <p:cNvSpPr>
            <a:spLocks noGrp="1"/>
          </p:cNvSpPr>
          <p:nvPr>
            <p:ph type="sldNum" sz="quarter" idx="10"/>
          </p:nvPr>
        </p:nvSpPr>
        <p:spPr/>
        <p:txBody>
          <a:bodyPr/>
          <a:lstStyle/>
          <a:p>
            <a:fld id="{D62C21C2-7940-4757-B0E8-1FEAFC9F367B}" type="slidenum">
              <a:rPr lang="en-US" smtClean="0"/>
              <a:t>7</a:t>
            </a:fld>
            <a:endParaRPr lang="en-US"/>
          </a:p>
        </p:txBody>
      </p:sp>
    </p:spTree>
    <p:extLst>
      <p:ext uri="{BB962C8B-B14F-4D97-AF65-F5344CB8AC3E}">
        <p14:creationId xmlns:p14="http://schemas.microsoft.com/office/powerpoint/2010/main" val="158492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Pulling out laptops for table to</a:t>
            </a:r>
            <a:r>
              <a:rPr lang="en-US" sz="1200" i="0" kern="1200" baseline="0" dirty="0" smtClean="0">
                <a:solidFill>
                  <a:schemeClr val="tx1"/>
                </a:solidFill>
                <a:effectLst/>
                <a:latin typeface="+mn-lt"/>
                <a:ea typeface="+mn-ea"/>
                <a:cs typeface="+mn-cs"/>
              </a:rPr>
              <a:t> review data.</a:t>
            </a:r>
            <a:endParaRPr lang="en-US" sz="1200" i="0" kern="1200" dirty="0" smtClean="0">
              <a:solidFill>
                <a:schemeClr val="tx1"/>
              </a:solidFill>
              <a:effectLst/>
              <a:latin typeface="+mn-lt"/>
              <a:ea typeface="+mn-ea"/>
              <a:cs typeface="+mn-cs"/>
            </a:endParaRP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Topics the first day included Low-Cost Safety Improvements for Rural Roads, Road Safety Audits, and Safety Countermeasures for Roadways such as rumble strips/stripes, roundabouts, reflective </a:t>
            </a:r>
            <a:r>
              <a:rPr lang="en-US" sz="1200" i="0" kern="1200" dirty="0" err="1" smtClean="0">
                <a:solidFill>
                  <a:schemeClr val="tx1"/>
                </a:solidFill>
                <a:effectLst/>
                <a:latin typeface="+mn-lt"/>
                <a:ea typeface="+mn-ea"/>
                <a:cs typeface="+mn-cs"/>
              </a:rPr>
              <a:t>backplates</a:t>
            </a:r>
            <a:r>
              <a:rPr lang="en-US" sz="1200" i="0" kern="1200" dirty="0" smtClean="0">
                <a:solidFill>
                  <a:schemeClr val="tx1"/>
                </a:solidFill>
                <a:effectLst/>
                <a:latin typeface="+mn-lt"/>
                <a:ea typeface="+mn-ea"/>
                <a:cs typeface="+mn-cs"/>
              </a:rPr>
              <a:t>, corridor access management, and road diets. </a:t>
            </a:r>
            <a:endParaRPr lang="en-US" sz="1200" i="1"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Day two topics included Horizontal Curve Alignment, Guardrail Installation, and Asset Management for Roadways.  During the Horizontal Curve Alignment discussion, participants were able to see and try out a ball bank indicator, which is available to check out through Technology Transfer’s Equipment Loan Program. </a:t>
            </a:r>
            <a:endParaRPr lang="en-US" dirty="0"/>
          </a:p>
        </p:txBody>
      </p:sp>
      <p:sp>
        <p:nvSpPr>
          <p:cNvPr id="4" name="Slide Number Placeholder 3"/>
          <p:cNvSpPr>
            <a:spLocks noGrp="1"/>
          </p:cNvSpPr>
          <p:nvPr>
            <p:ph type="sldNum" sz="quarter" idx="10"/>
          </p:nvPr>
        </p:nvSpPr>
        <p:spPr/>
        <p:txBody>
          <a:bodyPr/>
          <a:lstStyle/>
          <a:p>
            <a:fld id="{D62C21C2-7940-4757-B0E8-1FEAFC9F367B}" type="slidenum">
              <a:rPr lang="en-US" smtClean="0"/>
              <a:t>8</a:t>
            </a:fld>
            <a:endParaRPr lang="en-US"/>
          </a:p>
        </p:txBody>
      </p:sp>
    </p:spTree>
    <p:extLst>
      <p:ext uri="{BB962C8B-B14F-4D97-AF65-F5344CB8AC3E}">
        <p14:creationId xmlns:p14="http://schemas.microsoft.com/office/powerpoint/2010/main" val="2343956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r>
              <a:rPr lang="en-US" dirty="0" smtClean="0"/>
              <a:t>We are excited to continue to expand our</a:t>
            </a:r>
            <a:r>
              <a:rPr lang="en-US" baseline="0" dirty="0" smtClean="0"/>
              <a:t> Equipment Loan Program. We were able to add the Safety Edge Shoe last year and this year were able to acquire a Digital Level. </a:t>
            </a:r>
          </a:p>
          <a:p>
            <a:r>
              <a:rPr lang="en-US" baseline="0" dirty="0" smtClean="0"/>
              <a:t>We have the opportunity during training courses to demonstrate this equipment which gives more explanation to participants of the class knowledge but also increases the usage of the equipment being used by local governments. </a:t>
            </a:r>
            <a:endParaRPr lang="en-US" dirty="0" smtClean="0"/>
          </a:p>
          <a:p>
            <a:endParaRPr lang="en-US" altLang="en-US" dirty="0" smtClean="0">
              <a:latin typeface="Arial" pitchFamily="34" charset="0"/>
            </a:endParaRPr>
          </a:p>
        </p:txBody>
      </p:sp>
      <p:sp>
        <p:nvSpPr>
          <p:cNvPr id="3686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77943" indent="-299209" eaLnBrk="0" hangingPunct="0">
              <a:defRPr>
                <a:solidFill>
                  <a:schemeClr val="tx1"/>
                </a:solidFill>
                <a:latin typeface="Arial" pitchFamily="34" charset="0"/>
              </a:defRPr>
            </a:lvl2pPr>
            <a:lvl3pPr marL="1196835" indent="-239367" eaLnBrk="0" hangingPunct="0">
              <a:defRPr>
                <a:solidFill>
                  <a:schemeClr val="tx1"/>
                </a:solidFill>
                <a:latin typeface="Arial" pitchFamily="34" charset="0"/>
              </a:defRPr>
            </a:lvl3pPr>
            <a:lvl4pPr marL="1675569" indent="-239367" eaLnBrk="0" hangingPunct="0">
              <a:defRPr>
                <a:solidFill>
                  <a:schemeClr val="tx1"/>
                </a:solidFill>
                <a:latin typeface="Arial" pitchFamily="34" charset="0"/>
              </a:defRPr>
            </a:lvl4pPr>
            <a:lvl5pPr marL="2154304" indent="-239367" eaLnBrk="0" hangingPunct="0">
              <a:defRPr>
                <a:solidFill>
                  <a:schemeClr val="tx1"/>
                </a:solidFill>
                <a:latin typeface="Arial" pitchFamily="34" charset="0"/>
              </a:defRPr>
            </a:lvl5pPr>
            <a:lvl6pPr marL="2633038" indent="-239367" eaLnBrk="0" fontAlgn="base" hangingPunct="0">
              <a:spcBef>
                <a:spcPct val="0"/>
              </a:spcBef>
              <a:spcAft>
                <a:spcPct val="0"/>
              </a:spcAft>
              <a:defRPr>
                <a:solidFill>
                  <a:schemeClr val="tx1"/>
                </a:solidFill>
                <a:latin typeface="Arial" pitchFamily="34" charset="0"/>
              </a:defRPr>
            </a:lvl6pPr>
            <a:lvl7pPr marL="3111772" indent="-239367" eaLnBrk="0" fontAlgn="base" hangingPunct="0">
              <a:spcBef>
                <a:spcPct val="0"/>
              </a:spcBef>
              <a:spcAft>
                <a:spcPct val="0"/>
              </a:spcAft>
              <a:defRPr>
                <a:solidFill>
                  <a:schemeClr val="tx1"/>
                </a:solidFill>
                <a:latin typeface="Arial" pitchFamily="34" charset="0"/>
              </a:defRPr>
            </a:lvl7pPr>
            <a:lvl8pPr marL="3590506" indent="-239367" eaLnBrk="0" fontAlgn="base" hangingPunct="0">
              <a:spcBef>
                <a:spcPct val="0"/>
              </a:spcBef>
              <a:spcAft>
                <a:spcPct val="0"/>
              </a:spcAft>
              <a:defRPr>
                <a:solidFill>
                  <a:schemeClr val="tx1"/>
                </a:solidFill>
                <a:latin typeface="Arial" pitchFamily="34" charset="0"/>
              </a:defRPr>
            </a:lvl8pPr>
            <a:lvl9pPr marL="4069240" indent="-239367" eaLnBrk="0" fontAlgn="base" hangingPunct="0">
              <a:spcBef>
                <a:spcPct val="0"/>
              </a:spcBef>
              <a:spcAft>
                <a:spcPct val="0"/>
              </a:spcAft>
              <a:defRPr>
                <a:solidFill>
                  <a:schemeClr val="tx1"/>
                </a:solidFill>
                <a:latin typeface="Arial" pitchFamily="34" charset="0"/>
              </a:defRPr>
            </a:lvl9pPr>
          </a:lstStyle>
          <a:p>
            <a:pPr eaLnBrk="1" hangingPunct="1"/>
            <a:fld id="{2178E59D-7E81-4FB2-AF4D-601EB2FDBF5B}" type="slidenum">
              <a:rPr lang="en-US" altLang="en-US" smtClean="0"/>
              <a:pPr eaLnBrk="1" hangingPunct="1"/>
              <a:t>9</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Built upon the RS RM model of learning</a:t>
            </a:r>
            <a:r>
              <a:rPr lang="en-US" baseline="0" dirty="0" smtClean="0"/>
              <a:t> with hands-on activities. Expanded topics taught within some of those courses. </a:t>
            </a:r>
          </a:p>
          <a:p>
            <a:r>
              <a:rPr lang="en-US" baseline="0" dirty="0" smtClean="0"/>
              <a:t>Duane Campbell, Boyle County Engineer and </a:t>
            </a:r>
            <a:r>
              <a:rPr lang="en-US" baseline="0" dirty="0" err="1" smtClean="0"/>
              <a:t>Buan</a:t>
            </a:r>
            <a:r>
              <a:rPr lang="en-US" baseline="0" dirty="0" smtClean="0"/>
              <a:t> Smith, Woodford County Engineer. Networking is a key component in training. </a:t>
            </a:r>
            <a:endParaRPr lang="en-US" dirty="0"/>
          </a:p>
        </p:txBody>
      </p:sp>
      <p:sp>
        <p:nvSpPr>
          <p:cNvPr id="4" name="Slide Number Placeholder 3"/>
          <p:cNvSpPr>
            <a:spLocks noGrp="1"/>
          </p:cNvSpPr>
          <p:nvPr>
            <p:ph type="sldNum" sz="quarter" idx="10"/>
          </p:nvPr>
        </p:nvSpPr>
        <p:spPr/>
        <p:txBody>
          <a:bodyPr/>
          <a:lstStyle/>
          <a:p>
            <a:fld id="{D62C21C2-7940-4757-B0E8-1FEAFC9F367B}" type="slidenum">
              <a:rPr lang="en-US" smtClean="0"/>
              <a:t>10</a:t>
            </a:fld>
            <a:endParaRPr lang="en-US"/>
          </a:p>
        </p:txBody>
      </p:sp>
    </p:spTree>
    <p:extLst>
      <p:ext uri="{BB962C8B-B14F-4D97-AF65-F5344CB8AC3E}">
        <p14:creationId xmlns:p14="http://schemas.microsoft.com/office/powerpoint/2010/main" val="3134444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public access</a:t>
            </a:r>
            <a:r>
              <a:rPr lang="en-US" baseline="0" dirty="0" smtClean="0"/>
              <a:t> to crash and roadway data. </a:t>
            </a:r>
            <a:r>
              <a:rPr lang="en-US" sz="1200" kern="1200" dirty="0" smtClean="0">
                <a:solidFill>
                  <a:schemeClr val="tx1"/>
                </a:solidFill>
                <a:effectLst/>
                <a:latin typeface="+mn-lt"/>
                <a:ea typeface="+mn-ea"/>
                <a:cs typeface="+mn-cs"/>
              </a:rPr>
              <a:t>However, local agencies, especially small counties and cities, generally do not have the resources to analyze and utilize the data. Expansion of Safety Circuit Rider Program</a:t>
            </a:r>
            <a:endParaRPr lang="en-US" dirty="0"/>
          </a:p>
        </p:txBody>
      </p:sp>
      <p:sp>
        <p:nvSpPr>
          <p:cNvPr id="4" name="Slide Number Placeholder 3"/>
          <p:cNvSpPr>
            <a:spLocks noGrp="1"/>
          </p:cNvSpPr>
          <p:nvPr>
            <p:ph type="sldNum" sz="quarter" idx="10"/>
          </p:nvPr>
        </p:nvSpPr>
        <p:spPr/>
        <p:txBody>
          <a:bodyPr/>
          <a:lstStyle/>
          <a:p>
            <a:fld id="{D62C21C2-7940-4757-B0E8-1FEAFC9F367B}" type="slidenum">
              <a:rPr lang="en-US" smtClean="0"/>
              <a:t>11</a:t>
            </a:fld>
            <a:endParaRPr lang="en-US"/>
          </a:p>
        </p:txBody>
      </p:sp>
    </p:spTree>
    <p:extLst>
      <p:ext uri="{BB962C8B-B14F-4D97-AF65-F5344CB8AC3E}">
        <p14:creationId xmlns:p14="http://schemas.microsoft.com/office/powerpoint/2010/main" val="3952027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8153400" cy="1470025"/>
          </a:xfrm>
        </p:spPr>
        <p:txBody>
          <a:bodyPr>
            <a:normAutofit/>
          </a:bodyPr>
          <a:lstStyle>
            <a:lvl1pPr>
              <a:defRPr sz="52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2057400"/>
            <a:ext cx="8153400" cy="1752600"/>
          </a:xfrm>
        </p:spPr>
        <p:txBody>
          <a:bodyPr>
            <a:normAutofit/>
          </a:bodyPr>
          <a:lstStyle>
            <a:lvl1pPr marL="0" indent="0" algn="l">
              <a:buNone/>
              <a:defRPr sz="2400" cap="small" baseline="0">
                <a:solidFill>
                  <a:srgbClr val="25408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563572"/>
            <a:ext cx="2133600" cy="380028"/>
          </a:xfrm>
          <a:prstGeom prst="rect">
            <a:avLst/>
          </a:prstGeom>
        </p:spPr>
        <p:txBody>
          <a:bodyPr/>
          <a:lstStyle/>
          <a:p>
            <a:fld id="{F7C7ACC9-91EE-4061-BA5E-80AED2D15E88}" type="datetimeFigureOut">
              <a:rPr lang="en-US" smtClean="0"/>
              <a:t>5/29/2014</a:t>
            </a:fld>
            <a:endParaRPr lang="en-US"/>
          </a:p>
        </p:txBody>
      </p:sp>
      <p:sp>
        <p:nvSpPr>
          <p:cNvPr id="6" name="Slide Number Placeholder 5"/>
          <p:cNvSpPr>
            <a:spLocks noGrp="1"/>
          </p:cNvSpPr>
          <p:nvPr>
            <p:ph type="sldNum" sz="quarter" idx="12"/>
          </p:nvPr>
        </p:nvSpPr>
        <p:spPr>
          <a:xfrm>
            <a:off x="6553200" y="5563572"/>
            <a:ext cx="2133600" cy="380028"/>
          </a:xfrm>
          <a:prstGeom prst="rect">
            <a:avLst/>
          </a:prstGeom>
        </p:spPr>
        <p:txBody>
          <a:bodyPr/>
          <a:lstStyle/>
          <a:p>
            <a:fld id="{60F02098-D3F7-4A27-9378-6F228FFE39B7}" type="slidenum">
              <a:rPr lang="en-US" smtClean="0"/>
              <a:t>‹#›</a:t>
            </a:fld>
            <a:endParaRPr lang="en-US"/>
          </a:p>
        </p:txBody>
      </p:sp>
    </p:spTree>
    <p:extLst>
      <p:ext uri="{BB962C8B-B14F-4D97-AF65-F5344CB8AC3E}">
        <p14:creationId xmlns:p14="http://schemas.microsoft.com/office/powerpoint/2010/main" val="32609458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95400" y="1828800"/>
            <a:ext cx="73914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95400" y="4167188"/>
            <a:ext cx="73914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1066800" y="6324600"/>
            <a:ext cx="7696200" cy="476250"/>
          </a:xfrm>
          <a:prstGeom prst="rect">
            <a:avLst/>
          </a:prstGeom>
          <a:ln/>
        </p:spPr>
        <p:txBody>
          <a:bodyPr/>
          <a:lstStyle>
            <a:lvl1pPr>
              <a:defRPr/>
            </a:lvl1pPr>
          </a:lstStyle>
          <a:p>
            <a:pPr>
              <a:defRPr/>
            </a:pPr>
            <a:endParaRPr lang="en-US"/>
          </a:p>
        </p:txBody>
      </p:sp>
      <p:sp>
        <p:nvSpPr>
          <p:cNvPr id="6" name="Slide Number Placeholder 5"/>
          <p:cNvSpPr>
            <a:spLocks noGrp="1" noChangeArrowheads="1"/>
          </p:cNvSpPr>
          <p:nvPr>
            <p:ph type="sldNum" sz="quarter" idx="11"/>
          </p:nvPr>
        </p:nvSpPr>
        <p:spPr>
          <a:xfrm>
            <a:off x="6553200" y="5563572"/>
            <a:ext cx="2133600" cy="380028"/>
          </a:xfrm>
          <a:prstGeom prst="rect">
            <a:avLst/>
          </a:prstGeom>
          <a:ln/>
        </p:spPr>
        <p:txBody>
          <a:bodyPr/>
          <a:lstStyle>
            <a:lvl1pPr>
              <a:defRPr/>
            </a:lvl1pPr>
          </a:lstStyle>
          <a:p>
            <a:pPr>
              <a:defRPr/>
            </a:pPr>
            <a:fld id="{3FC7B52B-A899-4F34-9054-2E93CDE66A00}" type="slidenum">
              <a:rPr lang="en-US"/>
              <a:pPr>
                <a:defRPr/>
              </a:pPr>
              <a:t>‹#›</a:t>
            </a:fld>
            <a:endParaRPr lang="en-US"/>
          </a:p>
        </p:txBody>
      </p:sp>
    </p:spTree>
    <p:extLst>
      <p:ext uri="{BB962C8B-B14F-4D97-AF65-F5344CB8AC3E}">
        <p14:creationId xmlns:p14="http://schemas.microsoft.com/office/powerpoint/2010/main" val="1269211207"/>
      </p:ext>
    </p:extLst>
  </p:cSld>
  <p:clrMapOvr>
    <a:masterClrMapping/>
  </p:clrMapOvr>
  <p:transition advClick="0"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0104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676400"/>
            <a:ext cx="3429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81600" y="1676400"/>
            <a:ext cx="3429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xfrm>
            <a:off x="4572000" y="6324600"/>
            <a:ext cx="838200" cy="457200"/>
          </a:xfrm>
          <a:prstGeom prst="rect">
            <a:avLst/>
          </a:prstGeom>
        </p:spPr>
        <p:txBody>
          <a:bodyPr/>
          <a:lstStyle>
            <a:lvl1pPr>
              <a:defRPr/>
            </a:lvl1pPr>
          </a:lstStyle>
          <a:p>
            <a:pPr>
              <a:defRPr/>
            </a:pPr>
            <a:fld id="{F3446998-E2ED-40B1-8B1E-B0BAB6A445B5}" type="slidenum">
              <a:rPr lang="en-US"/>
              <a:pPr>
                <a:defRPr/>
              </a:pPr>
              <a:t>‹#›</a:t>
            </a:fld>
            <a:endParaRPr lang="en-US"/>
          </a:p>
        </p:txBody>
      </p:sp>
    </p:spTree>
    <p:extLst>
      <p:ext uri="{BB962C8B-B14F-4D97-AF65-F5344CB8AC3E}">
        <p14:creationId xmlns:p14="http://schemas.microsoft.com/office/powerpoint/2010/main" val="209956286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010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00200" y="1676400"/>
            <a:ext cx="3429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676400"/>
            <a:ext cx="3429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xfrm>
            <a:off x="4572000" y="6324600"/>
            <a:ext cx="838200" cy="457200"/>
          </a:xfrm>
          <a:prstGeom prst="rect">
            <a:avLst/>
          </a:prstGeom>
        </p:spPr>
        <p:txBody>
          <a:bodyPr/>
          <a:lstStyle>
            <a:lvl1pPr>
              <a:defRPr/>
            </a:lvl1pPr>
          </a:lstStyle>
          <a:p>
            <a:pPr>
              <a:defRPr/>
            </a:pPr>
            <a:fld id="{7F63B9D3-3A35-4AD7-A9B6-0C1AC01F98BE}" type="slidenum">
              <a:rPr lang="en-US"/>
              <a:pPr>
                <a:defRPr/>
              </a:pPr>
              <a:t>‹#›</a:t>
            </a:fld>
            <a:endParaRPr lang="en-US"/>
          </a:p>
        </p:txBody>
      </p:sp>
    </p:spTree>
    <p:extLst>
      <p:ext uri="{BB962C8B-B14F-4D97-AF65-F5344CB8AC3E}">
        <p14:creationId xmlns:p14="http://schemas.microsoft.com/office/powerpoint/2010/main" val="152580458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010400" cy="990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600200" y="1676400"/>
            <a:ext cx="34290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1676400"/>
            <a:ext cx="34290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1600200" y="3924300"/>
            <a:ext cx="70104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0"/>
          </p:nvPr>
        </p:nvSpPr>
        <p:spPr>
          <a:xfrm>
            <a:off x="4572000" y="6324600"/>
            <a:ext cx="838200" cy="457200"/>
          </a:xfrm>
          <a:prstGeom prst="rect">
            <a:avLst/>
          </a:prstGeom>
        </p:spPr>
        <p:txBody>
          <a:bodyPr/>
          <a:lstStyle>
            <a:lvl1pPr>
              <a:defRPr/>
            </a:lvl1pPr>
          </a:lstStyle>
          <a:p>
            <a:pPr>
              <a:defRPr/>
            </a:pPr>
            <a:fld id="{CBD2EB1D-2B68-4EB0-BEAD-73B7FDA267B9}" type="slidenum">
              <a:rPr lang="en-US"/>
              <a:pPr>
                <a:defRPr/>
              </a:pPr>
              <a:t>‹#›</a:t>
            </a:fld>
            <a:endParaRPr lang="en-US"/>
          </a:p>
        </p:txBody>
      </p:sp>
    </p:spTree>
    <p:extLst>
      <p:ext uri="{BB962C8B-B14F-4D97-AF65-F5344CB8AC3E}">
        <p14:creationId xmlns:p14="http://schemas.microsoft.com/office/powerpoint/2010/main" val="107535401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93700" y="0"/>
            <a:ext cx="8674100" cy="1524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81000" y="1676400"/>
            <a:ext cx="8763000" cy="5181600"/>
          </a:xfrm>
        </p:spPr>
        <p:txBody>
          <a:bodyPr/>
          <a:lstStyle/>
          <a:p>
            <a:pPr lvl="0"/>
            <a:endParaRPr lang="en-US" noProof="0" smtClean="0"/>
          </a:p>
        </p:txBody>
      </p:sp>
    </p:spTree>
    <p:extLst>
      <p:ext uri="{BB962C8B-B14F-4D97-AF65-F5344CB8AC3E}">
        <p14:creationId xmlns:p14="http://schemas.microsoft.com/office/powerpoint/2010/main" val="359293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1600"/>
            <a:ext cx="82296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73089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5563572"/>
            <a:ext cx="2133600" cy="380028"/>
          </a:xfrm>
          <a:prstGeom prst="rect">
            <a:avLst/>
          </a:prstGeom>
        </p:spPr>
        <p:txBody>
          <a:bodyPr/>
          <a:lstStyle/>
          <a:p>
            <a:fld id="{F7C7ACC9-91EE-4061-BA5E-80AED2D15E88}" type="datetimeFigureOut">
              <a:rPr lang="en-US" smtClean="0"/>
              <a:t>5/29/2014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5563572"/>
            <a:ext cx="2133600" cy="380028"/>
          </a:xfrm>
          <a:prstGeom prst="rect">
            <a:avLst/>
          </a:prstGeom>
        </p:spPr>
        <p:txBody>
          <a:bodyPr/>
          <a:lstStyle/>
          <a:p>
            <a:fld id="{60F02098-D3F7-4A27-9378-6F228FFE39B7}" type="slidenum">
              <a:rPr lang="en-US" smtClean="0"/>
              <a:t>‹#›</a:t>
            </a:fld>
            <a:endParaRPr lang="en-US"/>
          </a:p>
        </p:txBody>
      </p:sp>
    </p:spTree>
    <p:extLst>
      <p:ext uri="{BB962C8B-B14F-4D97-AF65-F5344CB8AC3E}">
        <p14:creationId xmlns:p14="http://schemas.microsoft.com/office/powerpoint/2010/main" val="16167226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1"/>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1"/>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2339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5563572"/>
            <a:ext cx="2133600" cy="380028"/>
          </a:xfrm>
          <a:prstGeom prst="rect">
            <a:avLst/>
          </a:prstGeom>
        </p:spPr>
        <p:txBody>
          <a:bodyPr/>
          <a:lstStyle/>
          <a:p>
            <a:fld id="{F7C7ACC9-91EE-4061-BA5E-80AED2D15E88}" type="datetimeFigureOut">
              <a:rPr lang="en-US" smtClean="0"/>
              <a:t>5/29/2014</a:t>
            </a:fld>
            <a:endParaRPr lang="en-US"/>
          </a:p>
        </p:txBody>
      </p:sp>
      <p:sp>
        <p:nvSpPr>
          <p:cNvPr id="9" name="Slide Number Placeholder 8"/>
          <p:cNvSpPr>
            <a:spLocks noGrp="1"/>
          </p:cNvSpPr>
          <p:nvPr>
            <p:ph type="sldNum" sz="quarter" idx="12"/>
          </p:nvPr>
        </p:nvSpPr>
        <p:spPr>
          <a:xfrm>
            <a:off x="6553200" y="5563572"/>
            <a:ext cx="2133600" cy="380028"/>
          </a:xfrm>
          <a:prstGeom prst="rect">
            <a:avLst/>
          </a:prstGeom>
        </p:spPr>
        <p:txBody>
          <a:bodyPr/>
          <a:lstStyle/>
          <a:p>
            <a:fld id="{60F02098-D3F7-4A27-9378-6F228FFE39B7}" type="slidenum">
              <a:rPr lang="en-US" smtClean="0"/>
              <a:t>‹#›</a:t>
            </a:fld>
            <a:endParaRPr lang="en-US"/>
          </a:p>
        </p:txBody>
      </p:sp>
    </p:spTree>
    <p:extLst>
      <p:ext uri="{BB962C8B-B14F-4D97-AF65-F5344CB8AC3E}">
        <p14:creationId xmlns:p14="http://schemas.microsoft.com/office/powerpoint/2010/main" val="17918653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5563572"/>
            <a:ext cx="2133600" cy="380028"/>
          </a:xfrm>
          <a:prstGeom prst="rect">
            <a:avLst/>
          </a:prstGeom>
        </p:spPr>
        <p:txBody>
          <a:bodyPr/>
          <a:lstStyle/>
          <a:p>
            <a:fld id="{F7C7ACC9-91EE-4061-BA5E-80AED2D15E88}" type="datetimeFigureOut">
              <a:rPr lang="en-US" smtClean="0"/>
              <a:t>5/29/2014</a:t>
            </a:fld>
            <a:endParaRPr lang="en-US"/>
          </a:p>
        </p:txBody>
      </p:sp>
      <p:sp>
        <p:nvSpPr>
          <p:cNvPr id="5" name="Slide Number Placeholder 4"/>
          <p:cNvSpPr>
            <a:spLocks noGrp="1"/>
          </p:cNvSpPr>
          <p:nvPr>
            <p:ph type="sldNum" sz="quarter" idx="12"/>
          </p:nvPr>
        </p:nvSpPr>
        <p:spPr>
          <a:xfrm>
            <a:off x="6553200" y="5563572"/>
            <a:ext cx="2133600" cy="380028"/>
          </a:xfrm>
          <a:prstGeom prst="rect">
            <a:avLst/>
          </a:prstGeom>
        </p:spPr>
        <p:txBody>
          <a:bodyPr/>
          <a:lstStyle/>
          <a:p>
            <a:fld id="{60F02098-D3F7-4A27-9378-6F228FFE39B7}" type="slidenum">
              <a:rPr lang="en-US" smtClean="0"/>
              <a:t>‹#›</a:t>
            </a:fld>
            <a:endParaRPr lang="en-US"/>
          </a:p>
        </p:txBody>
      </p:sp>
    </p:spTree>
    <p:extLst>
      <p:ext uri="{BB962C8B-B14F-4D97-AF65-F5344CB8AC3E}">
        <p14:creationId xmlns:p14="http://schemas.microsoft.com/office/powerpoint/2010/main" val="2014892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5563572"/>
            <a:ext cx="2133600" cy="380028"/>
          </a:xfrm>
          <a:prstGeom prst="rect">
            <a:avLst/>
          </a:prstGeom>
        </p:spPr>
        <p:txBody>
          <a:bodyPr/>
          <a:lstStyle/>
          <a:p>
            <a:fld id="{F7C7ACC9-91EE-4061-BA5E-80AED2D15E88}" type="datetimeFigureOut">
              <a:rPr lang="en-US" smtClean="0"/>
              <a:t>5/29/2014</a:t>
            </a:fld>
            <a:endParaRPr lang="en-US"/>
          </a:p>
        </p:txBody>
      </p:sp>
      <p:sp>
        <p:nvSpPr>
          <p:cNvPr id="4" name="Slide Number Placeholder 3"/>
          <p:cNvSpPr>
            <a:spLocks noGrp="1"/>
          </p:cNvSpPr>
          <p:nvPr>
            <p:ph type="sldNum" sz="quarter" idx="12"/>
          </p:nvPr>
        </p:nvSpPr>
        <p:spPr>
          <a:xfrm>
            <a:off x="6553200" y="5563572"/>
            <a:ext cx="2133600" cy="380028"/>
          </a:xfrm>
          <a:prstGeom prst="rect">
            <a:avLst/>
          </a:prstGeom>
        </p:spPr>
        <p:txBody>
          <a:bodyPr/>
          <a:lstStyle/>
          <a:p>
            <a:fld id="{60F02098-D3F7-4A27-9378-6F228FFE39B7}" type="slidenum">
              <a:rPr lang="en-US" smtClean="0"/>
              <a:t>‹#›</a:t>
            </a:fld>
            <a:endParaRPr lang="en-US"/>
          </a:p>
        </p:txBody>
      </p:sp>
    </p:spTree>
    <p:extLst>
      <p:ext uri="{BB962C8B-B14F-4D97-AF65-F5344CB8AC3E}">
        <p14:creationId xmlns:p14="http://schemas.microsoft.com/office/powerpoint/2010/main" val="13762497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5563572"/>
            <a:ext cx="2133600" cy="380028"/>
          </a:xfrm>
          <a:prstGeom prst="rect">
            <a:avLst/>
          </a:prstGeom>
        </p:spPr>
        <p:txBody>
          <a:bodyPr/>
          <a:lstStyle/>
          <a:p>
            <a:fld id="{F7C7ACC9-91EE-4061-BA5E-80AED2D15E88}" type="datetimeFigureOut">
              <a:rPr lang="en-US" smtClean="0"/>
              <a:t>5/29/2014</a:t>
            </a:fld>
            <a:endParaRPr lang="en-US"/>
          </a:p>
        </p:txBody>
      </p:sp>
      <p:sp>
        <p:nvSpPr>
          <p:cNvPr id="7" name="Slide Number Placeholder 6"/>
          <p:cNvSpPr>
            <a:spLocks noGrp="1"/>
          </p:cNvSpPr>
          <p:nvPr>
            <p:ph type="sldNum" sz="quarter" idx="12"/>
          </p:nvPr>
        </p:nvSpPr>
        <p:spPr>
          <a:xfrm>
            <a:off x="6553200" y="5563572"/>
            <a:ext cx="2133600" cy="380028"/>
          </a:xfrm>
          <a:prstGeom prst="rect">
            <a:avLst/>
          </a:prstGeom>
        </p:spPr>
        <p:txBody>
          <a:bodyPr/>
          <a:lstStyle/>
          <a:p>
            <a:fld id="{60F02098-D3F7-4A27-9378-6F228FFE39B7}" type="slidenum">
              <a:rPr lang="en-US" smtClean="0"/>
              <a:t>‹#›</a:t>
            </a:fld>
            <a:endParaRPr lang="en-US"/>
          </a:p>
        </p:txBody>
      </p:sp>
    </p:spTree>
    <p:extLst>
      <p:ext uri="{BB962C8B-B14F-4D97-AF65-F5344CB8AC3E}">
        <p14:creationId xmlns:p14="http://schemas.microsoft.com/office/powerpoint/2010/main" val="10340597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5563572"/>
            <a:ext cx="2133600" cy="380028"/>
          </a:xfrm>
          <a:prstGeom prst="rect">
            <a:avLst/>
          </a:prstGeom>
        </p:spPr>
        <p:txBody>
          <a:bodyPr/>
          <a:lstStyle/>
          <a:p>
            <a:fld id="{F7C7ACC9-91EE-4061-BA5E-80AED2D15E88}" type="datetimeFigureOut">
              <a:rPr lang="en-US" smtClean="0"/>
              <a:t>5/29/2014</a:t>
            </a:fld>
            <a:endParaRPr lang="en-US"/>
          </a:p>
        </p:txBody>
      </p:sp>
      <p:sp>
        <p:nvSpPr>
          <p:cNvPr id="7" name="Slide Number Placeholder 6"/>
          <p:cNvSpPr>
            <a:spLocks noGrp="1"/>
          </p:cNvSpPr>
          <p:nvPr>
            <p:ph type="sldNum" sz="quarter" idx="12"/>
          </p:nvPr>
        </p:nvSpPr>
        <p:spPr>
          <a:xfrm>
            <a:off x="6553200" y="5563572"/>
            <a:ext cx="2133600" cy="380028"/>
          </a:xfrm>
          <a:prstGeom prst="rect">
            <a:avLst/>
          </a:prstGeom>
        </p:spPr>
        <p:txBody>
          <a:bodyPr/>
          <a:lstStyle/>
          <a:p>
            <a:fld id="{60F02098-D3F7-4A27-9378-6F228FFE39B7}" type="slidenum">
              <a:rPr lang="en-US" smtClean="0"/>
              <a:t>‹#›</a:t>
            </a:fld>
            <a:endParaRPr lang="en-US"/>
          </a:p>
        </p:txBody>
      </p:sp>
    </p:spTree>
    <p:extLst>
      <p:ext uri="{BB962C8B-B14F-4D97-AF65-F5344CB8AC3E}">
        <p14:creationId xmlns:p14="http://schemas.microsoft.com/office/powerpoint/2010/main" val="7103681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8229600" cy="4419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5943600"/>
            <a:ext cx="9144000" cy="914400"/>
          </a:xfrm>
          <a:prstGeom prst="rect">
            <a:avLst/>
          </a:prstGeom>
          <a:solidFill>
            <a:srgbClr val="25408F"/>
          </a:solidFill>
          <a:ln>
            <a:solidFill>
              <a:srgbClr val="254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495800" y="6151602"/>
            <a:ext cx="4572000" cy="553998"/>
          </a:xfrm>
          <a:prstGeom prst="rect">
            <a:avLst/>
          </a:prstGeom>
          <a:noFill/>
        </p:spPr>
        <p:txBody>
          <a:bodyPr wrap="square" rtlCol="0">
            <a:spAutoFit/>
          </a:bodyPr>
          <a:lstStyle/>
          <a:p>
            <a:pPr algn="r">
              <a:lnSpc>
                <a:spcPts val="1800"/>
              </a:lnSpc>
            </a:pPr>
            <a:r>
              <a:rPr lang="en-US" sz="2400" b="0" dirty="0" smtClean="0">
                <a:solidFill>
                  <a:schemeClr val="bg1"/>
                </a:solidFill>
                <a:latin typeface="Times New Roman" pitchFamily="18" charset="0"/>
                <a:cs typeface="Times New Roman" pitchFamily="18" charset="0"/>
              </a:rPr>
              <a:t>Technology Transfer Program</a:t>
            </a:r>
          </a:p>
          <a:p>
            <a:pPr algn="r">
              <a:lnSpc>
                <a:spcPts val="1800"/>
              </a:lnSpc>
            </a:pPr>
            <a:r>
              <a:rPr lang="en-US" b="0" dirty="0" smtClean="0">
                <a:solidFill>
                  <a:schemeClr val="bg1"/>
                </a:solidFill>
                <a:latin typeface="Times New Roman" pitchFamily="18" charset="0"/>
                <a:cs typeface="Times New Roman" pitchFamily="18" charset="0"/>
              </a:rPr>
              <a:t>Kentucky Transportation Center</a:t>
            </a:r>
            <a:endParaRPr lang="en-US" b="0" dirty="0">
              <a:solidFill>
                <a:schemeClr val="bg1"/>
              </a:solidFill>
              <a:latin typeface="Times New Roman" pitchFamily="18" charset="0"/>
              <a:cs typeface="Times New Roman" pitchFamily="18" charset="0"/>
            </a:endParaRPr>
          </a:p>
        </p:txBody>
      </p:sp>
      <p:pic>
        <p:nvPicPr>
          <p:cNvPr id="10" name="Picture 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8600" y="6147376"/>
            <a:ext cx="2497420" cy="506848"/>
          </a:xfrm>
          <a:prstGeom prst="rect">
            <a:avLst/>
          </a:prstGeom>
        </p:spPr>
      </p:pic>
    </p:spTree>
    <p:extLst>
      <p:ext uri="{BB962C8B-B14F-4D97-AF65-F5344CB8AC3E}">
        <p14:creationId xmlns:p14="http://schemas.microsoft.com/office/powerpoint/2010/main" val="1153254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6" r:id="rId14"/>
  </p:sldLayoutIdLst>
  <p:timing>
    <p:tnLst>
      <p:par>
        <p:cTn id="1" dur="indefinite" restart="never" nodeType="tmRoot"/>
      </p:par>
    </p:tnLst>
  </p:timing>
  <p:txStyles>
    <p:titleStyle>
      <a:lvl1pPr algn="l" defTabSz="914400" rtl="0" eaLnBrk="1" latinLnBrk="0" hangingPunct="1">
        <a:spcBef>
          <a:spcPct val="0"/>
        </a:spcBef>
        <a:buNone/>
        <a:defRPr sz="3800" kern="1200">
          <a:solidFill>
            <a:srgbClr val="25408F"/>
          </a:solidFill>
          <a:effectLst>
            <a:outerShdw blurRad="38100" dist="38100" dir="2700000" algn="tl">
              <a:srgbClr val="000000">
                <a:alpha val="43137"/>
              </a:srgbClr>
            </a:outerShdw>
          </a:effectLst>
          <a:latin typeface="Adobe Garamond Pro"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dobe Garamond Pro"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dobe Garamond Pro"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dobe Garamond Pro"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dobe Garamond Pro"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dobe Garamond Pro"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hyperlink" Target="mailto:Martha.horseman@uky.ed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fontAlgn="auto" hangingPunct="1">
              <a:spcAft>
                <a:spcPts val="0"/>
              </a:spcAft>
              <a:defRPr/>
            </a:pPr>
            <a:r>
              <a:rPr lang="en-US" dirty="0" smtClean="0"/>
              <a:t/>
            </a:r>
            <a:br>
              <a:rPr lang="en-US" dirty="0" smtClean="0"/>
            </a:br>
            <a:r>
              <a:rPr lang="en-US" dirty="0" smtClean="0"/>
              <a:t>Kentucky LTAP </a:t>
            </a:r>
            <a:br>
              <a:rPr lang="en-US" dirty="0" smtClean="0"/>
            </a:br>
            <a:r>
              <a:rPr lang="en-US" dirty="0" smtClean="0"/>
              <a:t>Technology Transfer Program</a:t>
            </a:r>
          </a:p>
        </p:txBody>
      </p:sp>
      <p:sp>
        <p:nvSpPr>
          <p:cNvPr id="2051" name="Rectangle 3"/>
          <p:cNvSpPr>
            <a:spLocks noGrp="1" noChangeArrowheads="1"/>
          </p:cNvSpPr>
          <p:nvPr>
            <p:ph type="subTitle" idx="1"/>
          </p:nvPr>
        </p:nvSpPr>
        <p:spPr>
          <a:xfrm>
            <a:off x="457200" y="2590800"/>
            <a:ext cx="8153400" cy="1752600"/>
          </a:xfrm>
        </p:spPr>
        <p:txBody>
          <a:bodyPr rtlCol="0"/>
          <a:lstStyle/>
          <a:p>
            <a:pPr eaLnBrk="1" fontAlgn="auto" hangingPunct="1">
              <a:spcAft>
                <a:spcPts val="0"/>
              </a:spcAft>
              <a:defRPr/>
            </a:pPr>
            <a:r>
              <a:rPr lang="en-US" dirty="0" smtClean="0"/>
              <a:t>Martha Horseman, LTAP Director</a:t>
            </a:r>
          </a:p>
        </p:txBody>
      </p:sp>
      <p:pic>
        <p:nvPicPr>
          <p:cNvPr id="41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124200"/>
            <a:ext cx="2438400"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918894"/>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Hands-On Activities and Networking</a:t>
            </a:r>
            <a:endParaRPr lang="en-US" dirty="0"/>
          </a:p>
        </p:txBody>
      </p:sp>
      <p:pic>
        <p:nvPicPr>
          <p:cNvPr id="3076"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53190" y="2107561"/>
            <a:ext cx="3828620" cy="3023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457200" y="2105025"/>
            <a:ext cx="4038600" cy="3028950"/>
          </a:xfrm>
        </p:spPr>
      </p:pic>
      <p:sp>
        <p:nvSpPr>
          <p:cNvPr id="7" name="TextBox 6"/>
          <p:cNvSpPr txBox="1"/>
          <p:nvPr/>
        </p:nvSpPr>
        <p:spPr>
          <a:xfrm rot="21243401">
            <a:off x="365108" y="1255002"/>
            <a:ext cx="7391400" cy="369332"/>
          </a:xfrm>
          <a:prstGeom prst="rect">
            <a:avLst/>
          </a:prstGeom>
          <a:noFill/>
        </p:spPr>
        <p:txBody>
          <a:bodyPr wrap="square" rtlCol="0">
            <a:spAutoFit/>
          </a:bodyPr>
          <a:lstStyle/>
          <a:p>
            <a:r>
              <a:rPr lang="en-US" dirty="0" smtClean="0"/>
              <a:t>“Good refresher,” said Luke Mantle, Road Supervisor for Campbell County.</a:t>
            </a:r>
            <a:endParaRPr lang="en-US" dirty="0"/>
          </a:p>
        </p:txBody>
      </p:sp>
      <p:sp>
        <p:nvSpPr>
          <p:cNvPr id="8" name="TextBox 7"/>
          <p:cNvSpPr txBox="1"/>
          <p:nvPr/>
        </p:nvSpPr>
        <p:spPr>
          <a:xfrm rot="192881">
            <a:off x="2667000" y="5218009"/>
            <a:ext cx="5562600" cy="646331"/>
          </a:xfrm>
          <a:prstGeom prst="rect">
            <a:avLst/>
          </a:prstGeom>
          <a:noFill/>
        </p:spPr>
        <p:txBody>
          <a:bodyPr wrap="square" rtlCol="0">
            <a:spAutoFit/>
          </a:bodyPr>
          <a:lstStyle/>
          <a:p>
            <a:r>
              <a:rPr lang="en-US" dirty="0" smtClean="0"/>
              <a:t>“…very beneficial information and helps in my job,” said Doug Boom, Public Works Director, City of Henderson</a:t>
            </a:r>
            <a:endParaRPr lang="en-US" dirty="0"/>
          </a:p>
        </p:txBody>
      </p:sp>
    </p:spTree>
    <p:extLst>
      <p:ext uri="{BB962C8B-B14F-4D97-AF65-F5344CB8AC3E}">
        <p14:creationId xmlns:p14="http://schemas.microsoft.com/office/powerpoint/2010/main" val="203990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Kentucky Traffic Safety Data Services</a:t>
            </a:r>
            <a:endParaRPr lang="en-US" dirty="0"/>
          </a:p>
        </p:txBody>
      </p:sp>
      <p:sp>
        <p:nvSpPr>
          <p:cNvPr id="6" name="Content Placeholder 5"/>
          <p:cNvSpPr>
            <a:spLocks noGrp="1"/>
          </p:cNvSpPr>
          <p:nvPr>
            <p:ph sz="half" idx="1"/>
          </p:nvPr>
        </p:nvSpPr>
        <p:spPr/>
        <p:txBody>
          <a:bodyPr>
            <a:normAutofit/>
          </a:bodyPr>
          <a:lstStyle/>
          <a:p>
            <a:r>
              <a:rPr lang="en-US" sz="2800" dirty="0" smtClean="0"/>
              <a:t>Locals have access to crash and roadway data</a:t>
            </a:r>
          </a:p>
          <a:p>
            <a:r>
              <a:rPr lang="en-US" sz="2800" dirty="0" smtClean="0"/>
              <a:t>However… locals generally </a:t>
            </a:r>
            <a:r>
              <a:rPr lang="en-US" sz="2800" dirty="0"/>
              <a:t>do not have the resources to analyze and utilize the </a:t>
            </a:r>
            <a:r>
              <a:rPr lang="en-US" sz="2800" dirty="0" smtClean="0"/>
              <a:t>data</a:t>
            </a:r>
          </a:p>
          <a:p>
            <a:r>
              <a:rPr lang="en-US" sz="2800" dirty="0" smtClean="0"/>
              <a:t>Worked with our Traffic and Safety Program</a:t>
            </a:r>
          </a:p>
          <a:p>
            <a:r>
              <a:rPr lang="en-US" sz="2800" dirty="0" smtClean="0"/>
              <a:t>Provide customized maps and data analysis</a:t>
            </a:r>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19601" y="1728355"/>
            <a:ext cx="4466664" cy="3451513"/>
          </a:xfrm>
        </p:spPr>
      </p:pic>
    </p:spTree>
    <p:extLst>
      <p:ext uri="{BB962C8B-B14F-4D97-AF65-F5344CB8AC3E}">
        <p14:creationId xmlns:p14="http://schemas.microsoft.com/office/powerpoint/2010/main" val="662367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Advisory Board Meeting</a:t>
            </a:r>
            <a:endParaRPr lang="en-US" dirty="0"/>
          </a:p>
        </p:txBody>
      </p:sp>
      <p:sp>
        <p:nvSpPr>
          <p:cNvPr id="3" name="Content Placeholder 2"/>
          <p:cNvSpPr>
            <a:spLocks noGrp="1"/>
          </p:cNvSpPr>
          <p:nvPr>
            <p:ph sz="half" idx="1"/>
          </p:nvPr>
        </p:nvSpPr>
        <p:spPr>
          <a:xfrm>
            <a:off x="4876800" y="1143000"/>
            <a:ext cx="3886200" cy="4648200"/>
          </a:xfrm>
        </p:spPr>
        <p:txBody>
          <a:bodyPr/>
          <a:lstStyle/>
          <a:p>
            <a:r>
              <a:rPr lang="en-US" dirty="0" smtClean="0"/>
              <a:t>May 2014</a:t>
            </a:r>
            <a:endParaRPr lang="en-US" dirty="0"/>
          </a:p>
          <a:p>
            <a:r>
              <a:rPr lang="en-US" dirty="0" smtClean="0"/>
              <a:t>Project presented</a:t>
            </a:r>
          </a:p>
          <a:p>
            <a:r>
              <a:rPr lang="en-US" dirty="0" smtClean="0"/>
              <a:t>Additional comments from our FHWA Division Director</a:t>
            </a:r>
          </a:p>
          <a:p>
            <a:r>
              <a:rPr lang="en-US" dirty="0" smtClean="0"/>
              <a:t>Positive partnership with UK/Center, Cabinet, and FHWA</a:t>
            </a:r>
          </a:p>
          <a:p>
            <a:endParaRPr lang="en-US" dirty="0"/>
          </a:p>
        </p:txBody>
      </p:sp>
      <p:pic>
        <p:nvPicPr>
          <p:cNvPr id="4099" name="Picture 3"/>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r="2629"/>
          <a:stretch/>
        </p:blipFill>
        <p:spPr bwMode="auto">
          <a:xfrm>
            <a:off x="261420" y="1828800"/>
            <a:ext cx="4539180" cy="275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806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8" y="76200"/>
            <a:ext cx="9028112"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9721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467600" cy="1143000"/>
          </a:xfrm>
        </p:spPr>
        <p:txBody>
          <a:bodyPr/>
          <a:lstStyle/>
          <a:p>
            <a:r>
              <a:rPr lang="en-US" dirty="0" smtClean="0"/>
              <a:t>Showcase Our Work</a:t>
            </a:r>
            <a:endParaRPr lang="en-US" dirty="0"/>
          </a:p>
        </p:txBody>
      </p:sp>
      <p:sp>
        <p:nvSpPr>
          <p:cNvPr id="3" name="Text Placeholder 2"/>
          <p:cNvSpPr>
            <a:spLocks noGrp="1"/>
          </p:cNvSpPr>
          <p:nvPr>
            <p:ph type="body" sz="half" idx="1"/>
          </p:nvPr>
        </p:nvSpPr>
        <p:spPr>
          <a:xfrm>
            <a:off x="609600" y="1447800"/>
            <a:ext cx="8077200" cy="2185988"/>
          </a:xfrm>
        </p:spPr>
        <p:txBody>
          <a:bodyPr>
            <a:normAutofit fontScale="92500" lnSpcReduction="20000"/>
          </a:bodyPr>
          <a:lstStyle/>
          <a:p>
            <a:r>
              <a:rPr lang="en-US" dirty="0" smtClean="0"/>
              <a:t>Safety Compass Newsletter in Spring 2014: Volume 8 Issue 1</a:t>
            </a:r>
          </a:p>
          <a:p>
            <a:r>
              <a:rPr lang="en-US" dirty="0" smtClean="0"/>
              <a:t>Follow up article in </a:t>
            </a:r>
            <a:r>
              <a:rPr lang="en-US" i="1" dirty="0" smtClean="0"/>
              <a:t>Link</a:t>
            </a:r>
            <a:r>
              <a:rPr lang="en-US" dirty="0" smtClean="0"/>
              <a:t> newsletter</a:t>
            </a:r>
          </a:p>
          <a:p>
            <a:r>
              <a:rPr lang="en-US" dirty="0" smtClean="0"/>
              <a:t>Visibility for LTAPs/TTAPs, Kentucky, and Center</a:t>
            </a:r>
          </a:p>
          <a:p>
            <a:endParaRPr lang="en-US" dirty="0"/>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524000" y="3886200"/>
            <a:ext cx="6106559" cy="171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207823"/>
      </p:ext>
    </p:extLst>
  </p:cSld>
  <p:clrMapOvr>
    <a:masterClrMapping/>
  </p:clrMapOvr>
  <p:transition advClick="0" advTm="8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Kentucky Technology Transfer Program</a:t>
            </a:r>
            <a:endParaRPr lang="en-US" dirty="0"/>
          </a:p>
        </p:txBody>
      </p:sp>
      <p:sp>
        <p:nvSpPr>
          <p:cNvPr id="3" name="Subtitle 2"/>
          <p:cNvSpPr>
            <a:spLocks noGrp="1"/>
          </p:cNvSpPr>
          <p:nvPr>
            <p:ph type="subTitle" idx="1"/>
          </p:nvPr>
        </p:nvSpPr>
        <p:spPr/>
        <p:txBody>
          <a:bodyPr>
            <a:normAutofit lnSpcReduction="10000"/>
          </a:bodyPr>
          <a:lstStyle/>
          <a:p>
            <a:r>
              <a:rPr lang="en-US" dirty="0" smtClean="0"/>
              <a:t>Martha Horseman</a:t>
            </a:r>
          </a:p>
          <a:p>
            <a:r>
              <a:rPr lang="en-US" dirty="0" smtClean="0">
                <a:hlinkClick r:id="rId2"/>
              </a:rPr>
              <a:t>Martha.horseman@uky.edu</a:t>
            </a:r>
            <a:endParaRPr lang="en-US" dirty="0" smtClean="0"/>
          </a:p>
          <a:p>
            <a:r>
              <a:rPr lang="en-US" dirty="0" smtClean="0"/>
              <a:t>859-257-4531</a:t>
            </a:r>
          </a:p>
          <a:p>
            <a:r>
              <a:rPr lang="en-US" dirty="0" smtClean="0"/>
              <a:t>800-432-0719</a:t>
            </a:r>
            <a:endParaRPr lang="en-US" dirty="0"/>
          </a:p>
        </p:txBody>
      </p:sp>
    </p:spTree>
    <p:extLst>
      <p:ext uri="{BB962C8B-B14F-4D97-AF65-F5344CB8AC3E}">
        <p14:creationId xmlns:p14="http://schemas.microsoft.com/office/powerpoint/2010/main" val="3345178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5"/>
          <p:cNvSpPr>
            <a:spLocks noGrp="1" noChangeArrowheads="1"/>
          </p:cNvSpPr>
          <p:nvPr>
            <p:ph type="title"/>
          </p:nvPr>
        </p:nvSpPr>
        <p:spPr>
          <a:xfrm>
            <a:off x="381000" y="304800"/>
            <a:ext cx="8458200" cy="792163"/>
          </a:xfrm>
        </p:spPr>
        <p:txBody>
          <a:bodyPr>
            <a:normAutofit fontScale="90000"/>
          </a:bodyPr>
          <a:lstStyle/>
          <a:p>
            <a:pPr>
              <a:defRPr/>
            </a:pPr>
            <a:r>
              <a:rPr lang="en-US" dirty="0" smtClean="0"/>
              <a:t>ASAP:  Accelerated Safety Activities Program</a:t>
            </a:r>
          </a:p>
        </p:txBody>
      </p:sp>
      <p:sp>
        <p:nvSpPr>
          <p:cNvPr id="10243" name="Content Placeholder 1"/>
          <p:cNvSpPr>
            <a:spLocks noGrp="1"/>
          </p:cNvSpPr>
          <p:nvPr>
            <p:ph sz="half" idx="1"/>
          </p:nvPr>
        </p:nvSpPr>
        <p:spPr>
          <a:xfrm>
            <a:off x="457200" y="1524001"/>
            <a:ext cx="3657600" cy="4267200"/>
          </a:xfrm>
        </p:spPr>
        <p:txBody>
          <a:bodyPr>
            <a:normAutofit lnSpcReduction="10000"/>
          </a:bodyPr>
          <a:lstStyle/>
          <a:p>
            <a:r>
              <a:rPr lang="en-US" altLang="en-US" dirty="0" smtClean="0"/>
              <a:t>Funds awarded to Safety Focus States by FHWA</a:t>
            </a:r>
          </a:p>
          <a:p>
            <a:r>
              <a:rPr lang="en-US" altLang="en-US" dirty="0" smtClean="0"/>
              <a:t>12 projects awarded </a:t>
            </a:r>
          </a:p>
          <a:p>
            <a:r>
              <a:rPr lang="en-US" altLang="en-US" dirty="0" smtClean="0"/>
              <a:t>KY LTAP was awarded funds for the Traffic and Safety Academy and Kentucky Traffic Safety Data Services</a:t>
            </a:r>
          </a:p>
        </p:txBody>
      </p:sp>
      <p:pic>
        <p:nvPicPr>
          <p:cNvPr id="5122" name="Picture 2" descr="Map of State Safety Focus Are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600200"/>
            <a:ext cx="4876800" cy="3448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3003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a:t>
            </a:r>
            <a:endParaRPr lang="en-US" dirty="0"/>
          </a:p>
        </p:txBody>
      </p:sp>
      <p:sp>
        <p:nvSpPr>
          <p:cNvPr id="3" name="Content Placeholder 2"/>
          <p:cNvSpPr>
            <a:spLocks noGrp="1"/>
          </p:cNvSpPr>
          <p:nvPr>
            <p:ph idx="1"/>
          </p:nvPr>
        </p:nvSpPr>
        <p:spPr/>
        <p:txBody>
          <a:bodyPr/>
          <a:lstStyle/>
          <a:p>
            <a:r>
              <a:rPr lang="en-US" dirty="0" smtClean="0"/>
              <a:t>Advertised in the </a:t>
            </a:r>
            <a:r>
              <a:rPr lang="en-US" i="1" dirty="0" smtClean="0"/>
              <a:t>Link</a:t>
            </a:r>
            <a:r>
              <a:rPr lang="en-US" dirty="0" smtClean="0"/>
              <a:t> newsletter</a:t>
            </a:r>
          </a:p>
          <a:p>
            <a:r>
              <a:rPr lang="en-US" dirty="0" smtClean="0"/>
              <a:t>Mailings to local governments</a:t>
            </a:r>
          </a:p>
          <a:p>
            <a:r>
              <a:rPr lang="en-US" dirty="0" smtClean="0"/>
              <a:t>Presentations at partner and association meetings</a:t>
            </a:r>
          </a:p>
          <a:p>
            <a:r>
              <a:rPr lang="en-US" dirty="0" smtClean="0"/>
              <a:t>Discussed at exhibits</a:t>
            </a:r>
          </a:p>
          <a:p>
            <a:r>
              <a:rPr lang="en-US" dirty="0" smtClean="0"/>
              <a:t>Promoted at training events</a:t>
            </a:r>
          </a:p>
          <a:p>
            <a:r>
              <a:rPr lang="en-US" dirty="0" smtClean="0"/>
              <a:t>Past Roads Scholars…</a:t>
            </a:r>
          </a:p>
          <a:p>
            <a:endParaRPr lang="en-US" dirty="0"/>
          </a:p>
        </p:txBody>
      </p:sp>
    </p:spTree>
    <p:extLst>
      <p:ext uri="{BB962C8B-B14F-4D97-AF65-F5344CB8AC3E}">
        <p14:creationId xmlns:p14="http://schemas.microsoft.com/office/powerpoint/2010/main" val="2023598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869" t="2415" r="5828" b="8676"/>
          <a:stretch/>
        </p:blipFill>
        <p:spPr bwMode="auto">
          <a:xfrm>
            <a:off x="4397219" y="76200"/>
            <a:ext cx="4670581"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descr="M:\2013 Photos\Lifesavers\IMG_081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06" r="10853" b="11667"/>
          <a:stretch/>
        </p:blipFill>
        <p:spPr bwMode="auto">
          <a:xfrm>
            <a:off x="152402" y="2797082"/>
            <a:ext cx="5404208" cy="329891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2013 Photos\KACO Training\KACO 062013\IMG_008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176" b="9443"/>
          <a:stretch/>
        </p:blipFill>
        <p:spPr bwMode="auto">
          <a:xfrm rot="21419876">
            <a:off x="838200" y="152400"/>
            <a:ext cx="3762861"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M:\2013 Photos\APWA\State Conference\IMG_108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5378" r="13953" b="4042"/>
          <a:stretch/>
        </p:blipFill>
        <p:spPr bwMode="auto">
          <a:xfrm rot="362165">
            <a:off x="305607" y="1904998"/>
            <a:ext cx="5097796" cy="318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5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500"/>
                                        <p:tgtEl>
                                          <p:spTgt spid="61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wipe(down)">
                                      <p:cBhvr>
                                        <p:cTn id="12" dur="5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barn(inVertical)">
                                      <p:cBhvr>
                                        <p:cTn id="1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5" name="Rectangle 11"/>
          <p:cNvSpPr>
            <a:spLocks noGrp="1" noChangeArrowheads="1"/>
          </p:cNvSpPr>
          <p:nvPr>
            <p:ph type="title"/>
          </p:nvPr>
        </p:nvSpPr>
        <p:spPr/>
        <p:txBody>
          <a:bodyPr>
            <a:normAutofit fontScale="90000"/>
          </a:bodyPr>
          <a:lstStyle/>
          <a:p>
            <a:pPr eaLnBrk="1" hangingPunct="1">
              <a:defRPr/>
            </a:pPr>
            <a:r>
              <a:rPr lang="en-US" dirty="0" smtClean="0"/>
              <a:t>Roads Scholar and Road Master Programs</a:t>
            </a:r>
          </a:p>
        </p:txBody>
      </p:sp>
      <p:sp>
        <p:nvSpPr>
          <p:cNvPr id="8195" name="Rectangle 12"/>
          <p:cNvSpPr>
            <a:spLocks noGrp="1" noChangeArrowheads="1"/>
          </p:cNvSpPr>
          <p:nvPr>
            <p:ph idx="1"/>
          </p:nvPr>
        </p:nvSpPr>
        <p:spPr>
          <a:xfrm>
            <a:off x="685800" y="1143000"/>
            <a:ext cx="7772400" cy="4343400"/>
          </a:xfrm>
        </p:spPr>
        <p:txBody>
          <a:bodyPr/>
          <a:lstStyle/>
          <a:p>
            <a:pPr marL="0" indent="0" eaLnBrk="1" hangingPunct="1">
              <a:buFont typeface="Arial" pitchFamily="34" charset="0"/>
              <a:buNone/>
            </a:pPr>
            <a:r>
              <a:rPr lang="en-US" altLang="en-US" sz="3000" smtClean="0"/>
              <a:t>In 2013, 206 participants completed the Roads Scholar and Road Master Training Programs.  This brought our total to 2,388 Roads Scholars and 1,769 Road Masters.</a:t>
            </a:r>
          </a:p>
        </p:txBody>
      </p:sp>
      <p:pic>
        <p:nvPicPr>
          <p:cNvPr id="8196" name="Picture 7" descr="M:\2013 Photos\Graduation\Lake Cumberland\Photos not used\KDOH District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048000"/>
            <a:ext cx="514350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95789"/>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5"/>
          <p:cNvSpPr>
            <a:spLocks noGrp="1" noChangeArrowheads="1"/>
          </p:cNvSpPr>
          <p:nvPr>
            <p:ph type="title"/>
          </p:nvPr>
        </p:nvSpPr>
        <p:spPr/>
        <p:txBody>
          <a:bodyPr>
            <a:normAutofit/>
          </a:bodyPr>
          <a:lstStyle/>
          <a:p>
            <a:pPr>
              <a:defRPr/>
            </a:pPr>
            <a:r>
              <a:rPr lang="en-US" dirty="0" smtClean="0"/>
              <a:t>Traffic and Safety Academy</a:t>
            </a:r>
          </a:p>
        </p:txBody>
      </p:sp>
      <p:sp>
        <p:nvSpPr>
          <p:cNvPr id="10243" name="Content Placeholder 1"/>
          <p:cNvSpPr>
            <a:spLocks noGrp="1"/>
          </p:cNvSpPr>
          <p:nvPr>
            <p:ph idx="1"/>
          </p:nvPr>
        </p:nvSpPr>
        <p:spPr/>
        <p:txBody>
          <a:bodyPr>
            <a:normAutofit/>
          </a:bodyPr>
          <a:lstStyle/>
          <a:p>
            <a:r>
              <a:rPr lang="en-US" altLang="en-US" dirty="0" smtClean="0"/>
              <a:t>FREE</a:t>
            </a:r>
          </a:p>
          <a:p>
            <a:r>
              <a:rPr lang="en-US" altLang="en-US" dirty="0" smtClean="0"/>
              <a:t>Designed for local governments to reduce roadway departure and pedestrian fatalities</a:t>
            </a:r>
          </a:p>
          <a:p>
            <a:r>
              <a:rPr lang="en-US" altLang="en-US" dirty="0" smtClean="0"/>
              <a:t>16 topics covered in four training tracks</a:t>
            </a:r>
          </a:p>
          <a:p>
            <a:pPr lvl="1"/>
            <a:r>
              <a:rPr lang="en-US" altLang="en-US" dirty="0" smtClean="0"/>
              <a:t>Technology</a:t>
            </a:r>
          </a:p>
          <a:p>
            <a:pPr lvl="1"/>
            <a:r>
              <a:rPr lang="en-US" altLang="en-US" dirty="0" smtClean="0"/>
              <a:t>Regulations and Guidelines</a:t>
            </a:r>
          </a:p>
          <a:p>
            <a:pPr lvl="1"/>
            <a:r>
              <a:rPr lang="en-US" altLang="en-US" dirty="0" smtClean="0"/>
              <a:t>Design</a:t>
            </a:r>
          </a:p>
          <a:p>
            <a:pPr lvl="1"/>
            <a:r>
              <a:rPr lang="en-US" altLang="en-US" dirty="0" smtClean="0"/>
              <a:t>Assessment</a:t>
            </a:r>
          </a:p>
        </p:txBody>
      </p:sp>
    </p:spTree>
    <p:extLst>
      <p:ext uri="{BB962C8B-B14F-4D97-AF65-F5344CB8AC3E}">
        <p14:creationId xmlns:p14="http://schemas.microsoft.com/office/powerpoint/2010/main" val="373537245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and Safety Academy</a:t>
            </a:r>
            <a:endParaRPr lang="en-US" dirty="0"/>
          </a:p>
        </p:txBody>
      </p:sp>
      <p:sp>
        <p:nvSpPr>
          <p:cNvPr id="3" name="Content Placeholder 2"/>
          <p:cNvSpPr>
            <a:spLocks noGrp="1"/>
          </p:cNvSpPr>
          <p:nvPr>
            <p:ph sz="half" idx="1"/>
          </p:nvPr>
        </p:nvSpPr>
        <p:spPr>
          <a:xfrm>
            <a:off x="457200" y="1295401"/>
            <a:ext cx="4114800" cy="4648200"/>
          </a:xfrm>
        </p:spPr>
        <p:txBody>
          <a:bodyPr>
            <a:normAutofit/>
          </a:bodyPr>
          <a:lstStyle/>
          <a:p>
            <a:r>
              <a:rPr lang="en-US" dirty="0"/>
              <a:t>25 participants, 19 attending all four </a:t>
            </a:r>
            <a:r>
              <a:rPr lang="en-US" dirty="0" smtClean="0"/>
              <a:t>days</a:t>
            </a:r>
          </a:p>
          <a:p>
            <a:r>
              <a:rPr lang="en-US" dirty="0" smtClean="0"/>
              <a:t>Managers asking staff to attend on particular days</a:t>
            </a:r>
            <a:endParaRPr lang="en-US" dirty="0"/>
          </a:p>
          <a:p>
            <a:r>
              <a:rPr lang="en-US" dirty="0" smtClean="0"/>
              <a:t>Ten instructors over four days from LTAP, </a:t>
            </a:r>
            <a:r>
              <a:rPr lang="en-US" dirty="0" err="1" smtClean="0"/>
              <a:t>Ky</a:t>
            </a:r>
            <a:r>
              <a:rPr lang="en-US" dirty="0" smtClean="0"/>
              <a:t> Transportation Center, </a:t>
            </a:r>
            <a:r>
              <a:rPr lang="en-US" dirty="0" err="1" smtClean="0"/>
              <a:t>Ky</a:t>
            </a:r>
            <a:r>
              <a:rPr lang="en-US" dirty="0" smtClean="0"/>
              <a:t> Transportation Cabinet and FHWA –  </a:t>
            </a:r>
            <a:r>
              <a:rPr lang="en-US" dirty="0" err="1" smtClean="0"/>
              <a:t>Ky</a:t>
            </a:r>
            <a:r>
              <a:rPr lang="en-US" dirty="0" smtClean="0"/>
              <a:t> Division</a:t>
            </a:r>
          </a:p>
          <a:p>
            <a:endParaRPr lang="en-US" dirty="0" smtClean="0"/>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24400" y="1981200"/>
            <a:ext cx="4114800" cy="3086100"/>
          </a:xfrm>
        </p:spPr>
      </p:pic>
    </p:spTree>
    <p:extLst>
      <p:ext uri="{BB962C8B-B14F-4D97-AF65-F5344CB8AC3E}">
        <p14:creationId xmlns:p14="http://schemas.microsoft.com/office/powerpoint/2010/main" val="2506038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Daily Topics</a:t>
            </a:r>
            <a:endParaRPr lang="en-US" dirty="0"/>
          </a:p>
        </p:txBody>
      </p:sp>
      <p:sp>
        <p:nvSpPr>
          <p:cNvPr id="6" name="Content Placeholder 5"/>
          <p:cNvSpPr>
            <a:spLocks noGrp="1"/>
          </p:cNvSpPr>
          <p:nvPr>
            <p:ph idx="1"/>
          </p:nvPr>
        </p:nvSpPr>
        <p:spPr/>
        <p:txBody>
          <a:bodyPr>
            <a:normAutofit fontScale="85000" lnSpcReduction="20000"/>
          </a:bodyPr>
          <a:lstStyle/>
          <a:p>
            <a:r>
              <a:rPr lang="en-US" dirty="0" smtClean="0"/>
              <a:t>Day 1</a:t>
            </a:r>
          </a:p>
          <a:p>
            <a:pPr lvl="1"/>
            <a:r>
              <a:rPr lang="en-US" dirty="0" smtClean="0"/>
              <a:t>Low-Cost Safety Improvements on Rural Roads, Road Safety Audits, Safety Countermeasures</a:t>
            </a:r>
          </a:p>
          <a:p>
            <a:r>
              <a:rPr lang="en-US" dirty="0" smtClean="0"/>
              <a:t>Day 2</a:t>
            </a:r>
          </a:p>
          <a:p>
            <a:pPr lvl="1"/>
            <a:r>
              <a:rPr lang="en-US" dirty="0" smtClean="0"/>
              <a:t>Horizontal Curve Alignment, Guardrail, Asset Management, </a:t>
            </a:r>
          </a:p>
          <a:p>
            <a:r>
              <a:rPr lang="en-US" dirty="0" smtClean="0"/>
              <a:t>Day 3</a:t>
            </a:r>
          </a:p>
          <a:p>
            <a:pPr lvl="1"/>
            <a:r>
              <a:rPr lang="en-US" dirty="0" smtClean="0"/>
              <a:t>Sign Retro, Systemic Safety, GIS Mapping, ADT, Highway Safety Manual</a:t>
            </a:r>
          </a:p>
          <a:p>
            <a:r>
              <a:rPr lang="en-US" dirty="0" smtClean="0"/>
              <a:t>Day 4</a:t>
            </a:r>
          </a:p>
          <a:p>
            <a:pPr lvl="1"/>
            <a:r>
              <a:rPr lang="en-US" dirty="0" smtClean="0"/>
              <a:t>Risk Management, Pedestrian and Bicycle Safety, HSIP, SHSP</a:t>
            </a:r>
          </a:p>
          <a:p>
            <a:pPr lvl="1"/>
            <a:endParaRPr lang="en-US" dirty="0"/>
          </a:p>
        </p:txBody>
      </p:sp>
    </p:spTree>
    <p:extLst>
      <p:ext uri="{BB962C8B-B14F-4D97-AF65-F5344CB8AC3E}">
        <p14:creationId xmlns:p14="http://schemas.microsoft.com/office/powerpoint/2010/main" val="2114796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Equipment Loan Program</a:t>
            </a:r>
            <a:endParaRPr lang="en-US" dirty="0"/>
          </a:p>
        </p:txBody>
      </p:sp>
      <p:pic>
        <p:nvPicPr>
          <p:cNvPr id="19459" name="Picture 2" descr="C:\Users\marthaf\AppData\Local\Microsoft\Windows\Temporary Internet Files\Content.Outlook\2DXJXZ4H\new retro gun 20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935288"/>
            <a:ext cx="43434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Content Placeholder 2"/>
          <p:cNvSpPr>
            <a:spLocks noGrp="1"/>
          </p:cNvSpPr>
          <p:nvPr>
            <p:ph idx="1"/>
          </p:nvPr>
        </p:nvSpPr>
        <p:spPr>
          <a:xfrm>
            <a:off x="457200" y="1371600"/>
            <a:ext cx="8229600" cy="4191000"/>
          </a:xfrm>
        </p:spPr>
        <p:txBody>
          <a:bodyPr>
            <a:normAutofit lnSpcReduction="10000"/>
          </a:bodyPr>
          <a:lstStyle/>
          <a:p>
            <a:pPr>
              <a:buFont typeface="Arial" charset="0"/>
              <a:buChar char="•"/>
              <a:defRPr/>
            </a:pPr>
            <a:r>
              <a:rPr lang="en-US" altLang="en-US" dirty="0" smtClean="0"/>
              <a:t>Free lending program for local public agencies in Kentucky</a:t>
            </a:r>
          </a:p>
          <a:p>
            <a:pPr lvl="1">
              <a:buFont typeface="Arial" charset="0"/>
              <a:buChar char="–"/>
              <a:defRPr/>
            </a:pPr>
            <a:r>
              <a:rPr lang="en-US" altLang="en-US" sz="2500" dirty="0" smtClean="0"/>
              <a:t>Digital Ball Bank Indicator</a:t>
            </a:r>
          </a:p>
          <a:p>
            <a:pPr lvl="1">
              <a:buFont typeface="Arial" charset="0"/>
              <a:buChar char="–"/>
              <a:defRPr/>
            </a:pPr>
            <a:r>
              <a:rPr lang="en-US" altLang="en-US" sz="2500" dirty="0" smtClean="0"/>
              <a:t>Calibration Sign Standards Kit</a:t>
            </a:r>
          </a:p>
          <a:p>
            <a:pPr lvl="1">
              <a:buFont typeface="Arial" charset="0"/>
              <a:buChar char="–"/>
              <a:defRPr/>
            </a:pPr>
            <a:r>
              <a:rPr lang="en-US" altLang="en-US" sz="2500" dirty="0" smtClean="0"/>
              <a:t>Comparison Panel Standards Kit</a:t>
            </a:r>
          </a:p>
          <a:p>
            <a:pPr lvl="1">
              <a:buFont typeface="Arial" charset="0"/>
              <a:buChar char="–"/>
              <a:defRPr/>
            </a:pPr>
            <a:r>
              <a:rPr lang="en-US" altLang="en-US" sz="2500" dirty="0" smtClean="0"/>
              <a:t>Digital Level</a:t>
            </a:r>
          </a:p>
          <a:p>
            <a:pPr lvl="1">
              <a:buFont typeface="Arial" charset="0"/>
              <a:buChar char="–"/>
              <a:defRPr/>
            </a:pPr>
            <a:r>
              <a:rPr lang="en-US" altLang="en-US" sz="2500" dirty="0" err="1" smtClean="0"/>
              <a:t>Retroreflectometer</a:t>
            </a:r>
            <a:endParaRPr lang="en-US" altLang="en-US" sz="2500" dirty="0" smtClean="0"/>
          </a:p>
          <a:p>
            <a:pPr lvl="1">
              <a:buFont typeface="Arial" charset="0"/>
              <a:buChar char="–"/>
              <a:defRPr/>
            </a:pPr>
            <a:r>
              <a:rPr lang="en-US" altLang="en-US" sz="2500" dirty="0" smtClean="0"/>
              <a:t>Safety Edge Shoe</a:t>
            </a:r>
          </a:p>
          <a:p>
            <a:pPr lvl="1">
              <a:buFont typeface="Arial" charset="0"/>
              <a:buChar char="–"/>
              <a:defRPr/>
            </a:pPr>
            <a:r>
              <a:rPr lang="en-US" altLang="en-US" sz="2500" dirty="0" smtClean="0"/>
              <a:t>Traffic Counter</a:t>
            </a:r>
          </a:p>
        </p:txBody>
      </p:sp>
    </p:spTree>
    <p:extLst>
      <p:ext uri="{BB962C8B-B14F-4D97-AF65-F5344CB8AC3E}">
        <p14:creationId xmlns:p14="http://schemas.microsoft.com/office/powerpoint/2010/main" val="1778717690"/>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KTC_Powerpoint_Template_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KTC_Powerpoint_Template_Final</Template>
  <TotalTime>21910</TotalTime>
  <Words>817</Words>
  <Application>Microsoft Office PowerPoint</Application>
  <PresentationFormat>On-screen Show (4:3)</PresentationFormat>
  <Paragraphs>115</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KTC_Powerpoint_Template_Final</vt:lpstr>
      <vt:lpstr> Kentucky LTAP  Technology Transfer Program</vt:lpstr>
      <vt:lpstr>ASAP:  Accelerated Safety Activities Program</vt:lpstr>
      <vt:lpstr>Marketing</vt:lpstr>
      <vt:lpstr>PowerPoint Presentation</vt:lpstr>
      <vt:lpstr>Roads Scholar and Road Master Programs</vt:lpstr>
      <vt:lpstr>Traffic and Safety Academy</vt:lpstr>
      <vt:lpstr>Traffic and Safety Academy</vt:lpstr>
      <vt:lpstr>Daily Topics</vt:lpstr>
      <vt:lpstr>Equipment Loan Program</vt:lpstr>
      <vt:lpstr>Hands-On Activities and Networking</vt:lpstr>
      <vt:lpstr>Kentucky Traffic Safety Data Services</vt:lpstr>
      <vt:lpstr>Advisory Board Meeting</vt:lpstr>
      <vt:lpstr>PowerPoint Presentation</vt:lpstr>
      <vt:lpstr>Showcase Our Work</vt:lpstr>
      <vt:lpstr>Kentucky Technology Transfer Program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Kentucky LTAP ASAP Funds</dc:title>
  <dc:creator>martha.horseman@uky.edu</dc:creator>
  <cp:lastModifiedBy>Monahan, Susan</cp:lastModifiedBy>
  <cp:revision>184</cp:revision>
  <cp:lastPrinted>2013-07-09T14:02:59Z</cp:lastPrinted>
  <dcterms:created xsi:type="dcterms:W3CDTF">2012-06-13T12:43:47Z</dcterms:created>
  <dcterms:modified xsi:type="dcterms:W3CDTF">2014-05-29T15:29:12Z</dcterms:modified>
</cp:coreProperties>
</file>