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8" r:id="rId3"/>
    <p:sldId id="259" r:id="rId4"/>
    <p:sldId id="257"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a:srgbClr val="BA0C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7" autoAdjust="0"/>
    <p:restoredTop sz="86855" autoAdjust="0"/>
  </p:normalViewPr>
  <p:slideViewPr>
    <p:cSldViewPr snapToGrid="0" snapToObjects="1">
      <p:cViewPr varScale="1">
        <p:scale>
          <a:sx n="73" d="100"/>
          <a:sy n="73" d="100"/>
        </p:scale>
        <p:origin x="396"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F41DF-8C1A-45BA-A95A-09463C1C746E}" type="datetimeFigureOut">
              <a:rPr lang="en-US" smtClean="0"/>
              <a:t>5/22/2018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5BA17-17A9-4B24-89B2-1AB6BB9FDEEC}" type="slidenum">
              <a:rPr lang="en-US" smtClean="0"/>
              <a:t>‹#›</a:t>
            </a:fld>
            <a:endParaRPr lang="en-US"/>
          </a:p>
        </p:txBody>
      </p:sp>
    </p:spTree>
    <p:extLst>
      <p:ext uri="{BB962C8B-B14F-4D97-AF65-F5344CB8AC3E}">
        <p14:creationId xmlns:p14="http://schemas.microsoft.com/office/powerpoint/2010/main" val="2454200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E5BA17-17A9-4B24-89B2-1AB6BB9FDEEC}" type="slidenum">
              <a:rPr lang="en-US" smtClean="0"/>
              <a:t>2</a:t>
            </a:fld>
            <a:endParaRPr lang="en-US"/>
          </a:p>
        </p:txBody>
      </p:sp>
    </p:spTree>
    <p:extLst>
      <p:ext uri="{BB962C8B-B14F-4D97-AF65-F5344CB8AC3E}">
        <p14:creationId xmlns:p14="http://schemas.microsoft.com/office/powerpoint/2010/main" val="324421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growth of the program</a:t>
            </a:r>
            <a:r>
              <a:rPr lang="en-US" baseline="0" dirty="0" smtClean="0"/>
              <a:t> necessitated a switch to a geographical training calendar set bi-annually. Pro-active instead of reactionary (we contact the counties/cities in an area and schedule multiple sessions to limit travel costs. The next step is to determine the most efficient, effective and equitable method to deliver courses state-wide. There are two main types of program delivery we need to analyze (send trainers from Lincoln area across the state to regional trainings or move to an instructor pool located state-wide (not just Lincoln). Example- instructors hired in western Nebraska to train courses near their home-base. Developing a Geographical Course Delivery-Cost Benefit Analysis to weigh these costs and benefits before jumping in.</a:t>
            </a:r>
            <a:endParaRPr lang="en-US" dirty="0"/>
          </a:p>
        </p:txBody>
      </p:sp>
      <p:sp>
        <p:nvSpPr>
          <p:cNvPr id="4" name="Slide Number Placeholder 3"/>
          <p:cNvSpPr>
            <a:spLocks noGrp="1"/>
          </p:cNvSpPr>
          <p:nvPr>
            <p:ph type="sldNum" sz="quarter" idx="10"/>
          </p:nvPr>
        </p:nvSpPr>
        <p:spPr/>
        <p:txBody>
          <a:bodyPr/>
          <a:lstStyle/>
          <a:p>
            <a:fld id="{CAE5BA17-17A9-4B24-89B2-1AB6BB9FDEEC}" type="slidenum">
              <a:rPr lang="en-US" smtClean="0"/>
              <a:t>6</a:t>
            </a:fld>
            <a:endParaRPr lang="en-US"/>
          </a:p>
        </p:txBody>
      </p:sp>
    </p:spTree>
    <p:extLst>
      <p:ext uri="{BB962C8B-B14F-4D97-AF65-F5344CB8AC3E}">
        <p14:creationId xmlns:p14="http://schemas.microsoft.com/office/powerpoint/2010/main" val="124504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GeoCD</a:t>
            </a:r>
            <a:r>
              <a:rPr lang="en-US" baseline="0" dirty="0" smtClean="0"/>
              <a:t> Cost Benefit Analysis will allow us to make policy decisions that best utilize our resources and while effectively serving our population. The most important step right now is data collection and quantifying all important variables. We need to determine the home-base of all employees in our instructor pool, availability, and competency. There are two different wage types (lump daily sum and hourly wages) that need to be incorporated into hiring decisions and program delivery. Finally, must determine the administrative burden to upscaling the program for both policy options and incorporate in to the CBA.</a:t>
            </a:r>
            <a:endParaRPr lang="en-US" dirty="0"/>
          </a:p>
        </p:txBody>
      </p:sp>
      <p:sp>
        <p:nvSpPr>
          <p:cNvPr id="4" name="Slide Number Placeholder 3"/>
          <p:cNvSpPr>
            <a:spLocks noGrp="1"/>
          </p:cNvSpPr>
          <p:nvPr>
            <p:ph type="sldNum" sz="quarter" idx="10"/>
          </p:nvPr>
        </p:nvSpPr>
        <p:spPr/>
        <p:txBody>
          <a:bodyPr/>
          <a:lstStyle/>
          <a:p>
            <a:fld id="{CAE5BA17-17A9-4B24-89B2-1AB6BB9FDEEC}" type="slidenum">
              <a:rPr lang="en-US" smtClean="0"/>
              <a:t>7</a:t>
            </a:fld>
            <a:endParaRPr lang="en-US"/>
          </a:p>
        </p:txBody>
      </p:sp>
    </p:spTree>
    <p:extLst>
      <p:ext uri="{BB962C8B-B14F-4D97-AF65-F5344CB8AC3E}">
        <p14:creationId xmlns:p14="http://schemas.microsoft.com/office/powerpoint/2010/main" val="171633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Nebraska</a:t>
            </a:r>
            <a:r>
              <a:rPr lang="en-US" baseline="0" dirty="0" smtClean="0"/>
              <a:t> LTAP is making an overall shift towards decision-making rooted in financial analysis and planning. This helps develop the institutional processes needed for financial modeling and strategic planning efforts. Specifically being utilized in a financial model to forecast expenditures/class registration cost by course type and smaller scale financial modeling for specific classes with a greater financial burden, such as our snow plow course.</a:t>
            </a:r>
            <a:endParaRPr lang="en-US" dirty="0"/>
          </a:p>
        </p:txBody>
      </p:sp>
      <p:sp>
        <p:nvSpPr>
          <p:cNvPr id="4" name="Slide Number Placeholder 3"/>
          <p:cNvSpPr>
            <a:spLocks noGrp="1"/>
          </p:cNvSpPr>
          <p:nvPr>
            <p:ph type="sldNum" sz="quarter" idx="10"/>
          </p:nvPr>
        </p:nvSpPr>
        <p:spPr/>
        <p:txBody>
          <a:bodyPr/>
          <a:lstStyle/>
          <a:p>
            <a:fld id="{CAE5BA17-17A9-4B24-89B2-1AB6BB9FDEEC}" type="slidenum">
              <a:rPr lang="en-US" smtClean="0"/>
              <a:t>8</a:t>
            </a:fld>
            <a:endParaRPr lang="en-US"/>
          </a:p>
        </p:txBody>
      </p:sp>
    </p:spTree>
    <p:extLst>
      <p:ext uri="{BB962C8B-B14F-4D97-AF65-F5344CB8AC3E}">
        <p14:creationId xmlns:p14="http://schemas.microsoft.com/office/powerpoint/2010/main" val="165030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model shows the number of students we trained over 2 years in our snow plow simulator course, including a breakdown by month</a:t>
            </a:r>
            <a:r>
              <a:rPr lang="en-US" baseline="0" dirty="0" smtClean="0"/>
              <a:t> (the blue bars), our target for students trained monthly (the red line) and a two-month moving average (the purple dotted line) we can use to forecast next year’s snow plow course. This is then incorporated into the budget and policy making decisions.</a:t>
            </a:r>
            <a:endParaRPr lang="en-US" dirty="0"/>
          </a:p>
        </p:txBody>
      </p:sp>
      <p:sp>
        <p:nvSpPr>
          <p:cNvPr id="4" name="Slide Number Placeholder 3"/>
          <p:cNvSpPr>
            <a:spLocks noGrp="1"/>
          </p:cNvSpPr>
          <p:nvPr>
            <p:ph type="sldNum" sz="quarter" idx="10"/>
          </p:nvPr>
        </p:nvSpPr>
        <p:spPr/>
        <p:txBody>
          <a:bodyPr/>
          <a:lstStyle/>
          <a:p>
            <a:fld id="{CAE5BA17-17A9-4B24-89B2-1AB6BB9FDEEC}" type="slidenum">
              <a:rPr lang="en-US" smtClean="0"/>
              <a:t>9</a:t>
            </a:fld>
            <a:endParaRPr lang="en-US"/>
          </a:p>
        </p:txBody>
      </p:sp>
    </p:spTree>
    <p:extLst>
      <p:ext uri="{BB962C8B-B14F-4D97-AF65-F5344CB8AC3E}">
        <p14:creationId xmlns:p14="http://schemas.microsoft.com/office/powerpoint/2010/main" val="2645682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BA0C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userDrawn="1"/>
        </p:nvSpPr>
        <p:spPr>
          <a:xfrm>
            <a:off x="-735358" y="612776"/>
            <a:ext cx="13397317" cy="11929979"/>
          </a:xfrm>
          <a:prstGeom prst="ellipse">
            <a:avLst/>
          </a:prstGeom>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userDrawn="1"/>
        </p:nvSpPr>
        <p:spPr>
          <a:xfrm>
            <a:off x="-644769" y="769083"/>
            <a:ext cx="13397317" cy="11929979"/>
          </a:xfrm>
          <a:prstGeom prst="ellipse">
            <a:avLst/>
          </a:prstGeom>
          <a:noFill/>
          <a:effectLst>
            <a:outerShdw blurRad="50800" dist="38100" dir="2700000" algn="tl" rotWithShape="0">
              <a:srgbClr val="000000">
                <a:alpha val="43000"/>
              </a:srgb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9" descr="Nv_m_Extension__4c_Bi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8818" y="3770746"/>
            <a:ext cx="1816441" cy="274869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08743" y="5667620"/>
            <a:ext cx="2137644" cy="851823"/>
          </a:xfrm>
          <a:prstGeom prst="rect">
            <a:avLst/>
          </a:prstGeom>
        </p:spPr>
      </p:pic>
      <p:pic>
        <p:nvPicPr>
          <p:cNvPr id="12" name="Picture 11" descr="FHWA_horizontal_2013.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47989" y="5670571"/>
            <a:ext cx="2159000" cy="848872"/>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3047988" y="3886200"/>
            <a:ext cx="472441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134848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1922155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226875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30908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Slide Number Placeholder 5"/>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394810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97980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101145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21856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283463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392371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49350FAE-6DEC-8D45-99F8-FDAB8D449347}" type="slidenum">
              <a:rPr lang="en-US" smtClean="0"/>
              <a:t>‹#›</a:t>
            </a:fld>
            <a:endParaRPr lang="en-US"/>
          </a:p>
        </p:txBody>
      </p:sp>
    </p:spTree>
    <p:extLst>
      <p:ext uri="{BB962C8B-B14F-4D97-AF65-F5344CB8AC3E}">
        <p14:creationId xmlns:p14="http://schemas.microsoft.com/office/powerpoint/2010/main" val="234974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150091" y="6384636"/>
            <a:ext cx="9467273" cy="288637"/>
          </a:xfrm>
          <a:prstGeom prst="rect">
            <a:avLst/>
          </a:prstGeom>
          <a:solidFill>
            <a:srgbClr val="D00000"/>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TextBox 7"/>
          <p:cNvSpPr txBox="1"/>
          <p:nvPr userDrawn="1"/>
        </p:nvSpPr>
        <p:spPr>
          <a:xfrm>
            <a:off x="3937000" y="6365496"/>
            <a:ext cx="1298264" cy="307777"/>
          </a:xfrm>
          <a:prstGeom prst="rect">
            <a:avLst/>
          </a:prstGeom>
          <a:noFill/>
        </p:spPr>
        <p:txBody>
          <a:bodyPr wrap="none" rtlCol="0">
            <a:spAutoFit/>
          </a:bodyPr>
          <a:lstStyle/>
          <a:p>
            <a:r>
              <a:rPr lang="en-US" sz="1400" b="1" dirty="0" smtClean="0">
                <a:solidFill>
                  <a:schemeClr val="bg1"/>
                </a:solidFill>
              </a:rPr>
              <a:t>Nebraska LTAP</a:t>
            </a:r>
            <a:endParaRPr lang="en-US" sz="1400" b="1" dirty="0">
              <a:solidFill>
                <a:schemeClr val="bg1"/>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defRPr>
            </a:lvl1pPr>
          </a:lstStyle>
          <a:p>
            <a:fld id="{49350FAE-6DEC-8D45-99F8-FDAB8D449347}" type="slidenum">
              <a:rPr lang="en-US" smtClean="0"/>
              <a:pPr/>
              <a:t>‹#›</a:t>
            </a:fld>
            <a:endParaRPr lang="en-US"/>
          </a:p>
        </p:txBody>
      </p:sp>
    </p:spTree>
    <p:extLst>
      <p:ext uri="{BB962C8B-B14F-4D97-AF65-F5344CB8AC3E}">
        <p14:creationId xmlns:p14="http://schemas.microsoft.com/office/powerpoint/2010/main" val="2222722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Nebraska LTAP Update</a:t>
            </a:r>
            <a:endParaRPr lang="en-US" dirty="0"/>
          </a:p>
        </p:txBody>
      </p:sp>
      <p:sp>
        <p:nvSpPr>
          <p:cNvPr id="10" name="Subtitle 9"/>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64428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a:stretch>
            <a:fillRect/>
          </a:stretch>
        </p:blipFill>
        <p:spPr>
          <a:xfrm>
            <a:off x="1697437" y="1864895"/>
            <a:ext cx="5630764" cy="3733441"/>
          </a:xfrm>
          <a:prstGeom prst="rect">
            <a:avLst/>
          </a:prstGeom>
        </p:spPr>
      </p:pic>
    </p:spTree>
    <p:extLst>
      <p:ext uri="{BB962C8B-B14F-4D97-AF65-F5344CB8AC3E}">
        <p14:creationId xmlns:p14="http://schemas.microsoft.com/office/powerpoint/2010/main" val="313000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2028" y="421889"/>
            <a:ext cx="8989042" cy="4889345"/>
            <a:chOff x="704792" y="472141"/>
            <a:chExt cx="9225525" cy="4859464"/>
          </a:xfrm>
        </p:grpSpPr>
        <p:pic>
          <p:nvPicPr>
            <p:cNvPr id="1026" name="Picture 2" descr="Image result for nebrask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92" y="1506071"/>
              <a:ext cx="9225525" cy="38255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0613" y="472141"/>
              <a:ext cx="6831106" cy="584775"/>
            </a:xfrm>
            <a:prstGeom prst="rect">
              <a:avLst/>
            </a:prstGeom>
            <a:noFill/>
          </p:spPr>
          <p:txBody>
            <a:bodyPr wrap="square" rtlCol="0">
              <a:spAutoFit/>
            </a:bodyPr>
            <a:lstStyle/>
            <a:p>
              <a:pPr algn="ctr"/>
              <a:r>
                <a:rPr lang="en-US" sz="3200" dirty="0" smtClean="0"/>
                <a:t>How well are we serving the State?</a:t>
              </a:r>
              <a:endParaRPr lang="en-US" sz="3200" dirty="0"/>
            </a:p>
          </p:txBody>
        </p:sp>
      </p:grpSp>
      <p:pic>
        <p:nvPicPr>
          <p:cNvPr id="3" name="Picture 2"/>
          <p:cNvPicPr>
            <a:picLocks noChangeAspect="1"/>
          </p:cNvPicPr>
          <p:nvPr/>
        </p:nvPicPr>
        <p:blipFill>
          <a:blip r:embed="rId4"/>
          <a:stretch>
            <a:fillRect/>
          </a:stretch>
        </p:blipFill>
        <p:spPr>
          <a:xfrm>
            <a:off x="97739" y="1082615"/>
            <a:ext cx="8989042" cy="5217578"/>
          </a:xfrm>
          <a:prstGeom prst="rect">
            <a:avLst/>
          </a:prstGeom>
        </p:spPr>
      </p:pic>
    </p:spTree>
    <p:extLst>
      <p:ext uri="{BB962C8B-B14F-4D97-AF65-F5344CB8AC3E}">
        <p14:creationId xmlns:p14="http://schemas.microsoft.com/office/powerpoint/2010/main" val="675907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usiness surviv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557" y="1003211"/>
            <a:ext cx="11167296" cy="53414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Heavy Equipment – Early Days</a:t>
            </a:r>
            <a:endParaRPr lang="en-US" dirty="0"/>
          </a:p>
        </p:txBody>
      </p:sp>
      <p:sp>
        <p:nvSpPr>
          <p:cNvPr id="3" name="Content Placeholder 2"/>
          <p:cNvSpPr>
            <a:spLocks noGrp="1"/>
          </p:cNvSpPr>
          <p:nvPr>
            <p:ph idx="1"/>
          </p:nvPr>
        </p:nvSpPr>
        <p:spPr>
          <a:xfrm>
            <a:off x="711864" y="3407928"/>
            <a:ext cx="8229600" cy="4525963"/>
          </a:xfrm>
        </p:spPr>
        <p:txBody>
          <a:bodyPr/>
          <a:lstStyle/>
          <a:p>
            <a:pPr marL="57150" indent="0">
              <a:buNone/>
            </a:pPr>
            <a:r>
              <a:rPr lang="en-US" sz="4000" dirty="0" smtClean="0"/>
              <a:t>Survival &amp; response</a:t>
            </a:r>
            <a:endParaRPr lang="en-US" sz="4000" dirty="0"/>
          </a:p>
          <a:p>
            <a:pPr lvl="1"/>
            <a:r>
              <a:rPr lang="en-US" sz="1400" dirty="0" smtClean="0"/>
              <a:t>In 2016, 65 heavy equipment courses (40% unique locations-mostly single day)</a:t>
            </a:r>
          </a:p>
          <a:p>
            <a:pPr lvl="1"/>
            <a:r>
              <a:rPr lang="en-US" sz="1400" dirty="0" smtClean="0"/>
              <a:t>In 2017, 21 heavy equipment courses (66% were unique locations-more multi-day)</a:t>
            </a:r>
          </a:p>
          <a:p>
            <a:pPr lvl="1"/>
            <a:r>
              <a:rPr lang="en-US" sz="1400" dirty="0" smtClean="0"/>
              <a:t>In 2018, on track for 37 heavy equipment courses (70% unique locations- mixture)</a:t>
            </a:r>
            <a:endParaRPr lang="en-US" sz="1400" dirty="0"/>
          </a:p>
          <a:p>
            <a:pPr marL="0" indent="0">
              <a:buNone/>
            </a:pPr>
            <a:endParaRPr lang="en-US" dirty="0"/>
          </a:p>
        </p:txBody>
      </p:sp>
    </p:spTree>
    <p:extLst>
      <p:ext uri="{BB962C8B-B14F-4D97-AF65-F5344CB8AC3E}">
        <p14:creationId xmlns:p14="http://schemas.microsoft.com/office/powerpoint/2010/main" val="2073893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15481"/>
            <a:ext cx="8157881" cy="54249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2824" y="53635"/>
            <a:ext cx="8229600" cy="1143000"/>
          </a:xfrm>
        </p:spPr>
        <p:txBody>
          <a:bodyPr/>
          <a:lstStyle/>
          <a:p>
            <a:r>
              <a:rPr lang="en-US" dirty="0" smtClean="0"/>
              <a:t>Heavy Equipment – 2017-18</a:t>
            </a:r>
            <a:endParaRPr lang="en-US" dirty="0"/>
          </a:p>
        </p:txBody>
      </p:sp>
      <p:sp>
        <p:nvSpPr>
          <p:cNvPr id="3" name="Content Placeholder 2"/>
          <p:cNvSpPr>
            <a:spLocks noGrp="1"/>
          </p:cNvSpPr>
          <p:nvPr>
            <p:ph idx="1"/>
          </p:nvPr>
        </p:nvSpPr>
        <p:spPr>
          <a:xfrm>
            <a:off x="343646" y="1190658"/>
            <a:ext cx="7670801" cy="4237600"/>
          </a:xfrm>
        </p:spPr>
        <p:txBody>
          <a:bodyPr/>
          <a:lstStyle/>
          <a:p>
            <a:pPr lvl="1"/>
            <a:endParaRPr lang="en-US" dirty="0"/>
          </a:p>
          <a:p>
            <a:pPr marL="457200" lvl="1" indent="0">
              <a:buNone/>
            </a:pPr>
            <a:endParaRPr lang="en-US" sz="4000" dirty="0" smtClean="0"/>
          </a:p>
          <a:p>
            <a:pPr marL="457200" lvl="1" indent="0">
              <a:buNone/>
            </a:pPr>
            <a:endParaRPr lang="en-US" sz="4000" dirty="0"/>
          </a:p>
          <a:p>
            <a:pPr marL="57150" indent="0">
              <a:buNone/>
            </a:pPr>
            <a:r>
              <a:rPr lang="en-US" sz="4400" dirty="0" smtClean="0"/>
              <a:t>Growth &amp; Planning</a:t>
            </a:r>
            <a:endParaRPr lang="en-US" sz="4400" dirty="0"/>
          </a:p>
        </p:txBody>
      </p:sp>
    </p:spTree>
    <p:extLst>
      <p:ext uri="{BB962C8B-B14F-4D97-AF65-F5344CB8AC3E}">
        <p14:creationId xmlns:p14="http://schemas.microsoft.com/office/powerpoint/2010/main" val="93033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Growth</a:t>
            </a:r>
            <a:endParaRPr lang="en-US" dirty="0"/>
          </a:p>
        </p:txBody>
      </p:sp>
      <p:sp>
        <p:nvSpPr>
          <p:cNvPr id="3" name="Content Placeholder 2"/>
          <p:cNvSpPr>
            <a:spLocks noGrp="1"/>
          </p:cNvSpPr>
          <p:nvPr>
            <p:ph idx="1"/>
          </p:nvPr>
        </p:nvSpPr>
        <p:spPr>
          <a:xfrm>
            <a:off x="561207" y="971663"/>
            <a:ext cx="8229600" cy="4525963"/>
          </a:xfrm>
        </p:spPr>
        <p:txBody>
          <a:bodyPr>
            <a:normAutofit/>
          </a:bodyPr>
          <a:lstStyle/>
          <a:p>
            <a:pPr>
              <a:lnSpc>
                <a:spcPct val="200000"/>
              </a:lnSpc>
              <a:spcBef>
                <a:spcPts val="0"/>
              </a:spcBef>
            </a:pPr>
            <a:r>
              <a:rPr lang="en-US" sz="3600" dirty="0" smtClean="0"/>
              <a:t>Service to more counties</a:t>
            </a:r>
          </a:p>
          <a:p>
            <a:pPr>
              <a:lnSpc>
                <a:spcPct val="200000"/>
              </a:lnSpc>
              <a:spcBef>
                <a:spcPts val="0"/>
              </a:spcBef>
            </a:pPr>
            <a:r>
              <a:rPr lang="en-US" sz="3600" dirty="0" smtClean="0"/>
              <a:t>Efficient use of resources</a:t>
            </a:r>
          </a:p>
          <a:p>
            <a:pPr>
              <a:lnSpc>
                <a:spcPct val="200000"/>
              </a:lnSpc>
              <a:spcBef>
                <a:spcPts val="0"/>
              </a:spcBef>
            </a:pPr>
            <a:r>
              <a:rPr lang="en-US" sz="3600" dirty="0" smtClean="0"/>
              <a:t>Sharing model/resources with partners</a:t>
            </a:r>
            <a:endParaRPr lang="en-US" sz="3600" dirty="0"/>
          </a:p>
        </p:txBody>
      </p:sp>
      <p:pic>
        <p:nvPicPr>
          <p:cNvPr id="4" name="Picture 3"/>
          <p:cNvPicPr>
            <a:picLocks noChangeAspect="1"/>
          </p:cNvPicPr>
          <p:nvPr/>
        </p:nvPicPr>
        <p:blipFill>
          <a:blip r:embed="rId2"/>
          <a:stretch>
            <a:fillRect/>
          </a:stretch>
        </p:blipFill>
        <p:spPr>
          <a:xfrm>
            <a:off x="2025868" y="4409028"/>
            <a:ext cx="4977309" cy="1941012"/>
          </a:xfrm>
          <a:prstGeom prst="rect">
            <a:avLst/>
          </a:prstGeom>
        </p:spPr>
      </p:pic>
    </p:spTree>
    <p:extLst>
      <p:ext uri="{BB962C8B-B14F-4D97-AF65-F5344CB8AC3E}">
        <p14:creationId xmlns:p14="http://schemas.microsoft.com/office/powerpoint/2010/main" val="3156462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GeoCD</a:t>
            </a:r>
            <a:r>
              <a:rPr lang="en-US" dirty="0" smtClean="0"/>
              <a:t>-CBA</a:t>
            </a:r>
            <a:endParaRPr lang="en-US" dirty="0"/>
          </a:p>
        </p:txBody>
      </p:sp>
      <p:sp>
        <p:nvSpPr>
          <p:cNvPr id="3" name="Content Placeholder 2"/>
          <p:cNvSpPr>
            <a:spLocks noGrp="1"/>
          </p:cNvSpPr>
          <p:nvPr>
            <p:ph idx="1"/>
          </p:nvPr>
        </p:nvSpPr>
        <p:spPr>
          <a:xfrm>
            <a:off x="457200" y="1366712"/>
            <a:ext cx="8229600" cy="4525963"/>
          </a:xfrm>
        </p:spPr>
        <p:txBody>
          <a:bodyPr>
            <a:normAutofit/>
          </a:bodyPr>
          <a:lstStyle/>
          <a:p>
            <a:r>
              <a:rPr lang="en-US" dirty="0" smtClean="0"/>
              <a:t>Geographical Course Delivery- Cost Benefit Analysis</a:t>
            </a:r>
          </a:p>
          <a:p>
            <a:pPr lvl="1"/>
            <a:r>
              <a:rPr lang="en-US" dirty="0" smtClean="0"/>
              <a:t>Determine most efficient course delivery option by incorporating geographical location</a:t>
            </a:r>
          </a:p>
          <a:p>
            <a:pPr lvl="1"/>
            <a:r>
              <a:rPr lang="en-US" dirty="0" smtClean="0"/>
              <a:t>Weigh course delivery efficiency against effectiveness and equity</a:t>
            </a:r>
          </a:p>
          <a:p>
            <a:pPr marL="914400" lvl="2" indent="0">
              <a:buNone/>
            </a:pPr>
            <a:r>
              <a:rPr lang="en-US" dirty="0" smtClean="0"/>
              <a:t>	1. Lincoln-based instructors on a geographical training 	calendar</a:t>
            </a:r>
          </a:p>
          <a:p>
            <a:pPr marL="914400" lvl="2" indent="0">
              <a:buNone/>
            </a:pPr>
            <a:r>
              <a:rPr lang="en-US" sz="2400" dirty="0"/>
              <a:t>	</a:t>
            </a:r>
            <a:r>
              <a:rPr lang="en-US" sz="2400" dirty="0" smtClean="0"/>
              <a:t>2. State-wide instructors teaching near home-base</a:t>
            </a:r>
          </a:p>
          <a:p>
            <a:pPr lvl="1"/>
            <a:endParaRPr lang="en-US" dirty="0" smtClean="0"/>
          </a:p>
          <a:p>
            <a:pPr lvl="1"/>
            <a:endParaRPr lang="en-US" dirty="0"/>
          </a:p>
        </p:txBody>
      </p:sp>
    </p:spTree>
    <p:extLst>
      <p:ext uri="{BB962C8B-B14F-4D97-AF65-F5344CB8AC3E}">
        <p14:creationId xmlns:p14="http://schemas.microsoft.com/office/powerpoint/2010/main" val="2874373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GEOCD-CBA </a:t>
            </a:r>
            <a:r>
              <a:rPr lang="en-US" dirty="0" err="1" smtClean="0"/>
              <a:t>contin</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Collecting data now</a:t>
            </a:r>
          </a:p>
          <a:p>
            <a:pPr lvl="1"/>
            <a:r>
              <a:rPr lang="en-US" dirty="0" smtClean="0"/>
              <a:t>Important variables        Quantify</a:t>
            </a:r>
          </a:p>
          <a:p>
            <a:pPr lvl="2"/>
            <a:r>
              <a:rPr lang="en-US" dirty="0" smtClean="0"/>
              <a:t>Geographical organization of training calendar</a:t>
            </a:r>
          </a:p>
          <a:p>
            <a:pPr lvl="2"/>
            <a:r>
              <a:rPr lang="en-US" dirty="0" smtClean="0"/>
              <a:t>“Home-base” instructors</a:t>
            </a:r>
          </a:p>
          <a:p>
            <a:pPr lvl="2"/>
            <a:r>
              <a:rPr lang="en-US" dirty="0"/>
              <a:t>Instructor wage type </a:t>
            </a:r>
            <a:r>
              <a:rPr lang="en-US" dirty="0" smtClean="0"/>
              <a:t>data</a:t>
            </a:r>
          </a:p>
          <a:p>
            <a:pPr lvl="2"/>
            <a:r>
              <a:rPr lang="en-US" dirty="0" smtClean="0"/>
              <a:t>Overall administrative burden of up-scaling </a:t>
            </a:r>
          </a:p>
          <a:p>
            <a:pPr lvl="3"/>
            <a:r>
              <a:rPr lang="en-US" dirty="0" smtClean="0"/>
              <a:t>Registration</a:t>
            </a:r>
          </a:p>
          <a:p>
            <a:pPr lvl="3"/>
            <a:r>
              <a:rPr lang="en-US" dirty="0" smtClean="0"/>
              <a:t>Reimbursements</a:t>
            </a:r>
          </a:p>
          <a:p>
            <a:pPr lvl="3"/>
            <a:r>
              <a:rPr lang="en-US" dirty="0" smtClean="0"/>
              <a:t>Invoicing</a:t>
            </a:r>
          </a:p>
          <a:p>
            <a:pPr lvl="3"/>
            <a:r>
              <a:rPr lang="en-US" dirty="0" smtClean="0"/>
              <a:t>Scheduling</a:t>
            </a:r>
          </a:p>
        </p:txBody>
      </p:sp>
      <p:cxnSp>
        <p:nvCxnSpPr>
          <p:cNvPr id="5" name="Straight Arrow Connector 4"/>
          <p:cNvCxnSpPr/>
          <p:nvPr/>
        </p:nvCxnSpPr>
        <p:spPr>
          <a:xfrm>
            <a:off x="4129968" y="2465846"/>
            <a:ext cx="59804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138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 towards Financial Analysis &amp; Planning</a:t>
            </a:r>
            <a:endParaRPr lang="en-US" dirty="0"/>
          </a:p>
        </p:txBody>
      </p:sp>
      <p:sp>
        <p:nvSpPr>
          <p:cNvPr id="3" name="Content Placeholder 2"/>
          <p:cNvSpPr>
            <a:spLocks noGrp="1"/>
          </p:cNvSpPr>
          <p:nvPr>
            <p:ph idx="1"/>
          </p:nvPr>
        </p:nvSpPr>
        <p:spPr/>
        <p:txBody>
          <a:bodyPr/>
          <a:lstStyle/>
          <a:p>
            <a:r>
              <a:rPr lang="en-US" dirty="0" smtClean="0"/>
              <a:t>Through CBA and modeling, determine most efficient, effective and equitable course delivery methods.</a:t>
            </a:r>
          </a:p>
          <a:p>
            <a:r>
              <a:rPr lang="en-US" dirty="0" smtClean="0"/>
              <a:t>Developing other complimentary financial models </a:t>
            </a:r>
          </a:p>
          <a:p>
            <a:pPr lvl="1"/>
            <a:r>
              <a:rPr lang="en-US" dirty="0" smtClean="0"/>
              <a:t>Course Delivery Financial model to forecast expenditures</a:t>
            </a:r>
          </a:p>
          <a:p>
            <a:pPr lvl="1"/>
            <a:r>
              <a:rPr lang="en-US" dirty="0" smtClean="0"/>
              <a:t>Course specific financial modeling for larger financial commitments</a:t>
            </a:r>
          </a:p>
          <a:p>
            <a:pPr lvl="1"/>
            <a:endParaRPr lang="en-US" dirty="0"/>
          </a:p>
        </p:txBody>
      </p:sp>
    </p:spTree>
    <p:extLst>
      <p:ext uri="{BB962C8B-B14F-4D97-AF65-F5344CB8AC3E}">
        <p14:creationId xmlns:p14="http://schemas.microsoft.com/office/powerpoint/2010/main" val="715646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Snow Plow Course Financial Model</a:t>
            </a:r>
            <a:endParaRPr lang="en-US" dirty="0"/>
          </a:p>
        </p:txBody>
      </p:sp>
      <p:pic>
        <p:nvPicPr>
          <p:cNvPr id="4" name="Picture 3"/>
          <p:cNvPicPr>
            <a:picLocks noChangeAspect="1"/>
          </p:cNvPicPr>
          <p:nvPr/>
        </p:nvPicPr>
        <p:blipFill>
          <a:blip r:embed="rId3"/>
          <a:stretch>
            <a:fillRect/>
          </a:stretch>
        </p:blipFill>
        <p:spPr>
          <a:xfrm>
            <a:off x="286021" y="1993534"/>
            <a:ext cx="8766973" cy="3846608"/>
          </a:xfrm>
          <a:prstGeom prst="rect">
            <a:avLst/>
          </a:prstGeom>
        </p:spPr>
      </p:pic>
    </p:spTree>
    <p:extLst>
      <p:ext uri="{BB962C8B-B14F-4D97-AF65-F5344CB8AC3E}">
        <p14:creationId xmlns:p14="http://schemas.microsoft.com/office/powerpoint/2010/main" val="3870132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C.Region_Annual Meeting" id="{D426A66E-0CFF-4229-B423-3B8B186A53BC}" vid="{C3059C49-56BE-40E9-AEF7-7D42FA24F9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NC.Region_Annual Meeting</Template>
  <TotalTime>176</TotalTime>
  <Words>567</Words>
  <Application>Microsoft Office PowerPoint</Application>
  <PresentationFormat>On-screen Show (4:3)</PresentationFormat>
  <Paragraphs>49</Paragraphs>
  <Slides>10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Nebraska LTAP Update</vt:lpstr>
      <vt:lpstr>PowerPoint Presentation</vt:lpstr>
      <vt:lpstr>Heavy Equipment – Early Days</vt:lpstr>
      <vt:lpstr>Heavy Equipment – 2017-18</vt:lpstr>
      <vt:lpstr>Planned Growth</vt:lpstr>
      <vt:lpstr>GeoCD-CBA</vt:lpstr>
      <vt:lpstr>GEOCD-CBA contin.</vt:lpstr>
      <vt:lpstr>Shift towards Financial Analysis &amp; Planning</vt:lpstr>
      <vt:lpstr>Snow Plow Course Financial Model</vt:lpstr>
      <vt:lpstr>Questions?</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Nebraska LTAP Update</dc:title>
  <dc:creator>Emily Hogan</dc:creator>
  <cp:lastModifiedBy>Terri Nihil</cp:lastModifiedBy>
  <cp:revision>12</cp:revision>
  <dcterms:created xsi:type="dcterms:W3CDTF">2018-05-17T00:33:44Z</dcterms:created>
  <dcterms:modified xsi:type="dcterms:W3CDTF">2018-05-22T12:49:38Z</dcterms:modified>
</cp:coreProperties>
</file>