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9" r:id="rId5"/>
    <p:sldId id="266" r:id="rId6"/>
    <p:sldId id="267" r:id="rId7"/>
    <p:sldId id="265" r:id="rId8"/>
    <p:sldId id="268" r:id="rId9"/>
    <p:sldId id="270" r:id="rId10"/>
    <p:sldId id="271" r:id="rId11"/>
    <p:sldId id="272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E232-3844-4945-B729-D7409921E4AB}" type="datetimeFigureOut">
              <a:rPr lang="en-US" smtClean="0"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52958-DD23-49F9-B163-DC4861461E4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E232-3844-4945-B729-D7409921E4AB}" type="datetimeFigureOut">
              <a:rPr lang="en-US" smtClean="0"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52958-DD23-49F9-B163-DC4861461E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E232-3844-4945-B729-D7409921E4AB}" type="datetimeFigureOut">
              <a:rPr lang="en-US" smtClean="0"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52958-DD23-49F9-B163-DC4861461E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E232-3844-4945-B729-D7409921E4AB}" type="datetimeFigureOut">
              <a:rPr lang="en-US" smtClean="0"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52958-DD23-49F9-B163-DC4861461E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E232-3844-4945-B729-D7409921E4AB}" type="datetimeFigureOut">
              <a:rPr lang="en-US" smtClean="0"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52958-DD23-49F9-B163-DC4861461E4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E232-3844-4945-B729-D7409921E4AB}" type="datetimeFigureOut">
              <a:rPr lang="en-US" smtClean="0"/>
              <a:t>7/20/2015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52958-DD23-49F9-B163-DC4861461E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E232-3844-4945-B729-D7409921E4AB}" type="datetimeFigureOut">
              <a:rPr lang="en-US" smtClean="0"/>
              <a:t>7/20/2015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52958-DD23-49F9-B163-DC4861461E4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E232-3844-4945-B729-D7409921E4AB}" type="datetimeFigureOut">
              <a:rPr lang="en-US" smtClean="0"/>
              <a:t>7/20/2015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52958-DD23-49F9-B163-DC4861461E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E232-3844-4945-B729-D7409921E4AB}" type="datetimeFigureOut">
              <a:rPr lang="en-US" smtClean="0"/>
              <a:t>7/20/2015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52958-DD23-49F9-B163-DC4861461E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E232-3844-4945-B729-D7409921E4AB}" type="datetimeFigureOut">
              <a:rPr lang="en-US" smtClean="0"/>
              <a:t>7/20/2015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52958-DD23-49F9-B163-DC4861461E4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85E232-3844-4945-B729-D7409921E4AB}" type="datetimeFigureOut">
              <a:rPr lang="en-US" smtClean="0"/>
              <a:t>7/20/2015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52958-DD23-49F9-B163-DC4861461E4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385E232-3844-4945-B729-D7409921E4AB}" type="datetimeFigureOut">
              <a:rPr lang="en-US" smtClean="0"/>
              <a:t>7/20/2015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3452958-DD23-49F9-B163-DC4861461E4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NLTAPA Budget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NLTAPA Business Meeting</a:t>
            </a:r>
          </a:p>
          <a:p>
            <a:r>
              <a:rPr lang="en-US" dirty="0" smtClean="0"/>
              <a:t>July 21, 2015</a:t>
            </a:r>
          </a:p>
          <a:p>
            <a:r>
              <a:rPr lang="en-US" dirty="0" smtClean="0"/>
              <a:t>Savannah, 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12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768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Option 2</a:t>
            </a:r>
            <a:r>
              <a:rPr lang="en-US" sz="3200" b="1" dirty="0" smtClean="0"/>
              <a:t>: Increase Dues</a:t>
            </a:r>
          </a:p>
          <a:p>
            <a:pPr lvl="1"/>
            <a:r>
              <a:rPr lang="en-US" sz="2800" dirty="0" smtClean="0"/>
              <a:t>Increase dues from </a:t>
            </a:r>
            <a:r>
              <a:rPr lang="en-US" sz="2800" b="1" dirty="0" smtClean="0"/>
              <a:t>$500</a:t>
            </a:r>
            <a:r>
              <a:rPr lang="en-US" sz="2800" dirty="0" smtClean="0"/>
              <a:t>/Center to </a:t>
            </a:r>
            <a:r>
              <a:rPr lang="en-US" sz="2800" b="1" dirty="0" smtClean="0"/>
              <a:t>$750</a:t>
            </a:r>
            <a:r>
              <a:rPr lang="en-US" sz="2800" dirty="0" smtClean="0"/>
              <a:t>/Center</a:t>
            </a:r>
          </a:p>
          <a:p>
            <a:pPr lvl="2"/>
            <a:r>
              <a:rPr lang="en-US" sz="2400" dirty="0" smtClean="0"/>
              <a:t>Generates $43,500 in revenue per year (up from $29,000)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8788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</a:t>
            </a:r>
            <a:r>
              <a:rPr lang="en-US" dirty="0" err="1" smtClean="0"/>
              <a:t>NLTAPA</a:t>
            </a:r>
            <a:r>
              <a:rPr lang="en-US" dirty="0" smtClean="0"/>
              <a:t>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876800"/>
          </a:xfrm>
        </p:spPr>
        <p:txBody>
          <a:bodyPr>
            <a:noAutofit/>
          </a:bodyPr>
          <a:lstStyle/>
          <a:p>
            <a:r>
              <a:rPr lang="en-US" sz="3200" dirty="0" smtClean="0"/>
              <a:t>Assets as of 6/30/15 = </a:t>
            </a:r>
            <a:r>
              <a:rPr lang="en-US" sz="3200" b="1" dirty="0" smtClean="0"/>
              <a:t>$96K</a:t>
            </a:r>
          </a:p>
          <a:p>
            <a:pPr lvl="1"/>
            <a:r>
              <a:rPr lang="en-US" sz="2800" dirty="0" smtClean="0"/>
              <a:t>2015 Conference Funds = </a:t>
            </a:r>
            <a:r>
              <a:rPr lang="en-US" sz="2800" dirty="0" smtClean="0">
                <a:solidFill>
                  <a:srgbClr val="FF0000"/>
                </a:solidFill>
              </a:rPr>
              <a:t>$26K</a:t>
            </a:r>
          </a:p>
          <a:p>
            <a:pPr lvl="1"/>
            <a:r>
              <a:rPr lang="en-US" sz="2800" dirty="0" smtClean="0"/>
              <a:t>Conference Reserve = </a:t>
            </a:r>
            <a:r>
              <a:rPr lang="en-US" sz="2800" dirty="0" smtClean="0">
                <a:solidFill>
                  <a:srgbClr val="FF0000"/>
                </a:solidFill>
              </a:rPr>
              <a:t>$24K</a:t>
            </a:r>
          </a:p>
          <a:p>
            <a:pPr lvl="1"/>
            <a:r>
              <a:rPr lang="en-US" sz="2800" dirty="0" smtClean="0"/>
              <a:t>Operations Reserve = </a:t>
            </a:r>
            <a:r>
              <a:rPr lang="en-US" sz="2800" dirty="0" smtClean="0">
                <a:solidFill>
                  <a:srgbClr val="FF0000"/>
                </a:solidFill>
              </a:rPr>
              <a:t>$11K</a:t>
            </a:r>
          </a:p>
          <a:p>
            <a:r>
              <a:rPr lang="en-US" sz="3200" dirty="0" smtClean="0"/>
              <a:t>Remaining Assets = </a:t>
            </a:r>
            <a:r>
              <a:rPr lang="en-US" sz="3200" b="1" dirty="0" smtClean="0"/>
              <a:t>$35K</a:t>
            </a:r>
          </a:p>
          <a:p>
            <a:pPr lvl="1"/>
            <a:r>
              <a:rPr lang="en-US" sz="2800" dirty="0" smtClean="0"/>
              <a:t>Remaining 2016 Expenses (from budget) = </a:t>
            </a:r>
            <a:r>
              <a:rPr lang="en-US" sz="2800" dirty="0" smtClean="0">
                <a:solidFill>
                  <a:srgbClr val="FF0000"/>
                </a:solidFill>
              </a:rPr>
              <a:t>$30K</a:t>
            </a:r>
          </a:p>
          <a:p>
            <a:pPr lvl="2"/>
            <a:r>
              <a:rPr lang="en-US" sz="2600" dirty="0"/>
              <a:t>M</a:t>
            </a:r>
            <a:r>
              <a:rPr lang="en-US" sz="2600" dirty="0" smtClean="0"/>
              <a:t>ajority of expenses occur in the 2</a:t>
            </a:r>
            <a:r>
              <a:rPr lang="en-US" sz="2600" baseline="30000" dirty="0" smtClean="0"/>
              <a:t>nd</a:t>
            </a:r>
            <a:r>
              <a:rPr lang="en-US" sz="2600" dirty="0" smtClean="0"/>
              <a:t> half of each year</a:t>
            </a:r>
          </a:p>
          <a:p>
            <a:r>
              <a:rPr lang="en-US" sz="3200" dirty="0" smtClean="0"/>
              <a:t>Available Balance = </a:t>
            </a:r>
            <a:r>
              <a:rPr lang="en-US" sz="3200" b="1" dirty="0" smtClean="0"/>
              <a:t>$5K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4044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Basics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3276600" cy="4876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Key Activities</a:t>
            </a:r>
          </a:p>
          <a:p>
            <a:pPr lvl="1"/>
            <a:r>
              <a:rPr lang="en-US" sz="2400" dirty="0" smtClean="0"/>
              <a:t>Partnerships (PS)</a:t>
            </a:r>
          </a:p>
          <a:p>
            <a:pPr lvl="1"/>
            <a:r>
              <a:rPr lang="en-US" sz="2400" dirty="0" smtClean="0"/>
              <a:t>Professional Development (</a:t>
            </a:r>
            <a:r>
              <a:rPr lang="en-US" sz="2400" dirty="0" err="1" smtClean="0"/>
              <a:t>PD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Resource Development (RD)</a:t>
            </a:r>
            <a:endParaRPr lang="en-US" sz="24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1752600"/>
            <a:ext cx="5352244" cy="466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52437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Expenses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029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Executive Committee = </a:t>
            </a:r>
            <a:r>
              <a:rPr lang="en-US" sz="2800" b="1" dirty="0" smtClean="0"/>
              <a:t>$25,100</a:t>
            </a:r>
          </a:p>
          <a:p>
            <a:endParaRPr lang="en-US" sz="2800" dirty="0" smtClean="0"/>
          </a:p>
          <a:p>
            <a:r>
              <a:rPr lang="en-US" sz="2800" dirty="0" smtClean="0"/>
              <a:t>Work Groups/Joint Programs = </a:t>
            </a:r>
            <a:r>
              <a:rPr lang="en-US" sz="2800" b="1" dirty="0" smtClean="0"/>
              <a:t>$18,900</a:t>
            </a:r>
          </a:p>
          <a:p>
            <a:pPr lvl="1"/>
            <a:endParaRPr lang="en-US" sz="2400" dirty="0" smtClean="0"/>
          </a:p>
          <a:p>
            <a:pPr lvl="1"/>
            <a:r>
              <a:rPr lang="en-US" sz="2400" dirty="0" smtClean="0"/>
              <a:t>Safety = </a:t>
            </a:r>
            <a:r>
              <a:rPr lang="en-US" sz="2400" b="1" dirty="0" smtClean="0"/>
              <a:t>$6,500 </a:t>
            </a:r>
            <a:r>
              <a:rPr lang="en-US" sz="2400" dirty="0" smtClean="0"/>
              <a:t>(4 trips)</a:t>
            </a:r>
          </a:p>
          <a:p>
            <a:pPr lvl="1"/>
            <a:r>
              <a:rPr lang="en-US" sz="2400" dirty="0" smtClean="0"/>
              <a:t>Partnerships = </a:t>
            </a:r>
            <a:r>
              <a:rPr lang="en-US" sz="2400" b="1" dirty="0" smtClean="0"/>
              <a:t>$5,250 </a:t>
            </a:r>
            <a:r>
              <a:rPr lang="en-US" sz="2400" dirty="0" smtClean="0"/>
              <a:t>(3 trips)</a:t>
            </a:r>
          </a:p>
          <a:p>
            <a:pPr lvl="1"/>
            <a:r>
              <a:rPr lang="en-US" sz="2400" dirty="0" smtClean="0"/>
              <a:t>Communications = </a:t>
            </a:r>
            <a:r>
              <a:rPr lang="en-US" sz="2400" b="1" dirty="0" smtClean="0"/>
              <a:t>$3,500 </a:t>
            </a:r>
            <a:r>
              <a:rPr lang="en-US" sz="2400" dirty="0" smtClean="0"/>
              <a:t>(website development)</a:t>
            </a:r>
          </a:p>
          <a:p>
            <a:pPr lvl="1"/>
            <a:r>
              <a:rPr lang="en-US" sz="2400" dirty="0" smtClean="0"/>
              <a:t>Training Resources = </a:t>
            </a:r>
            <a:r>
              <a:rPr lang="en-US" sz="2400" b="1" dirty="0" smtClean="0"/>
              <a:t>$1,850 </a:t>
            </a:r>
            <a:r>
              <a:rPr lang="en-US" sz="2400" dirty="0" smtClean="0"/>
              <a:t>(1 trip, YouTube/Flickr accounts)</a:t>
            </a:r>
          </a:p>
          <a:p>
            <a:pPr lvl="1"/>
            <a:r>
              <a:rPr lang="en-US" sz="2400" dirty="0" smtClean="0"/>
              <a:t>Professional Development = </a:t>
            </a:r>
            <a:r>
              <a:rPr lang="en-US" sz="2400" b="1" dirty="0" smtClean="0"/>
              <a:t>$1,800 </a:t>
            </a:r>
            <a:r>
              <a:rPr lang="en-US" sz="2400" dirty="0" smtClean="0"/>
              <a:t>(1 regional trip, awards, LTAP/TTAP Academy)</a:t>
            </a:r>
          </a:p>
        </p:txBody>
      </p:sp>
    </p:spTree>
    <p:extLst>
      <p:ext uri="{BB962C8B-B14F-4D97-AF65-F5344CB8AC3E}">
        <p14:creationId xmlns:p14="http://schemas.microsoft.com/office/powerpoint/2010/main" val="3539857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Estimated Budget = $6,500</a:t>
            </a:r>
          </a:p>
          <a:p>
            <a:pPr lvl="1"/>
            <a:r>
              <a:rPr lang="en-US" sz="2800" dirty="0" smtClean="0"/>
              <a:t>Participate in Partner Meetings = 4 Trips</a:t>
            </a:r>
          </a:p>
          <a:p>
            <a:pPr lvl="2"/>
            <a:r>
              <a:rPr lang="en-US" sz="2400" dirty="0" smtClean="0"/>
              <a:t>AASHTO SCOHTS</a:t>
            </a:r>
          </a:p>
          <a:p>
            <a:pPr lvl="2"/>
            <a:r>
              <a:rPr lang="en-US" sz="2400" dirty="0" smtClean="0"/>
              <a:t>AASHTO Safety Performance Committee</a:t>
            </a:r>
          </a:p>
          <a:p>
            <a:pPr lvl="2"/>
            <a:r>
              <a:rPr lang="en-US" sz="2400" dirty="0" smtClean="0"/>
              <a:t>AASHTO Safety Management Subcommittee</a:t>
            </a:r>
          </a:p>
          <a:p>
            <a:pPr lvl="2"/>
            <a:r>
              <a:rPr lang="en-US" sz="2400" dirty="0" smtClean="0"/>
              <a:t>National Tribal Transportation Conference</a:t>
            </a:r>
          </a:p>
        </p:txBody>
      </p:sp>
    </p:spTree>
    <p:extLst>
      <p:ext uri="{BB962C8B-B14F-4D97-AF65-F5344CB8AC3E}">
        <p14:creationId xmlns:p14="http://schemas.microsoft.com/office/powerpoint/2010/main" val="2922291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Partnerships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Estimated Budget = $5,250</a:t>
            </a:r>
          </a:p>
          <a:p>
            <a:pPr lvl="1"/>
            <a:r>
              <a:rPr lang="en-US" sz="2800" dirty="0" smtClean="0"/>
              <a:t>Participate in Partner Meetings = 3 Trips</a:t>
            </a:r>
          </a:p>
          <a:p>
            <a:pPr lvl="2"/>
            <a:r>
              <a:rPr lang="en-US" sz="2400" dirty="0" smtClean="0"/>
              <a:t>NACE Annual Meeting</a:t>
            </a:r>
          </a:p>
          <a:p>
            <a:pPr lvl="2"/>
            <a:r>
              <a:rPr lang="en-US" sz="2400" dirty="0" smtClean="0"/>
              <a:t>APWA Congress</a:t>
            </a:r>
          </a:p>
          <a:p>
            <a:pPr lvl="2"/>
            <a:r>
              <a:rPr lang="en-US" sz="2400" dirty="0" smtClean="0"/>
              <a:t>AASHTO Annual Meeting</a:t>
            </a:r>
          </a:p>
        </p:txBody>
      </p:sp>
    </p:spTree>
    <p:extLst>
      <p:ext uri="{BB962C8B-B14F-4D97-AF65-F5344CB8AC3E}">
        <p14:creationId xmlns:p14="http://schemas.microsoft.com/office/powerpoint/2010/main" val="7052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Estimated Budget = $3,500</a:t>
            </a:r>
          </a:p>
          <a:p>
            <a:pPr lvl="1"/>
            <a:r>
              <a:rPr lang="en-US" sz="2800" dirty="0" smtClean="0"/>
              <a:t>Website Upgrades/Maintenance = $3,392</a:t>
            </a:r>
          </a:p>
          <a:p>
            <a:pPr lvl="1"/>
            <a:r>
              <a:rPr lang="en-US" sz="2800" dirty="0" smtClean="0"/>
              <a:t>Monthly Newsletter = $108</a:t>
            </a:r>
          </a:p>
        </p:txBody>
      </p:sp>
    </p:spTree>
    <p:extLst>
      <p:ext uri="{BB962C8B-B14F-4D97-AF65-F5344CB8AC3E}">
        <p14:creationId xmlns:p14="http://schemas.microsoft.com/office/powerpoint/2010/main" val="128174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Training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Estimated Budget = $1,850</a:t>
            </a:r>
          </a:p>
          <a:p>
            <a:pPr lvl="1"/>
            <a:r>
              <a:rPr lang="en-US" sz="2800" dirty="0" smtClean="0"/>
              <a:t>Attend NTTD Annual Meeting = $1,800</a:t>
            </a:r>
          </a:p>
          <a:p>
            <a:pPr lvl="1"/>
            <a:r>
              <a:rPr lang="en-US" sz="2800" dirty="0" smtClean="0"/>
              <a:t>YouTube &amp; Flickr accounts = $50</a:t>
            </a:r>
          </a:p>
        </p:txBody>
      </p:sp>
    </p:spTree>
    <p:extLst>
      <p:ext uri="{BB962C8B-B14F-4D97-AF65-F5344CB8AC3E}">
        <p14:creationId xmlns:p14="http://schemas.microsoft.com/office/powerpoint/2010/main" val="1309040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Professional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Estimated Budget = $1,800</a:t>
            </a:r>
          </a:p>
          <a:p>
            <a:pPr lvl="1"/>
            <a:r>
              <a:rPr lang="en-US" sz="2800" dirty="0" smtClean="0"/>
              <a:t>Travel to </a:t>
            </a:r>
            <a:r>
              <a:rPr lang="en-US" sz="2800" dirty="0" err="1" smtClean="0"/>
              <a:t>NDO</a:t>
            </a:r>
            <a:r>
              <a:rPr lang="en-US" sz="2800" dirty="0" smtClean="0"/>
              <a:t> = $1,000</a:t>
            </a:r>
          </a:p>
          <a:p>
            <a:pPr lvl="1"/>
            <a:r>
              <a:rPr lang="en-US" sz="2800" dirty="0" smtClean="0"/>
              <a:t>Achievement &amp; Center Awards = $500</a:t>
            </a:r>
          </a:p>
          <a:p>
            <a:pPr lvl="1"/>
            <a:r>
              <a:rPr lang="en-US" sz="2800" dirty="0" smtClean="0"/>
              <a:t>LTAP/TTAP Academy = $300</a:t>
            </a:r>
          </a:p>
        </p:txBody>
      </p:sp>
    </p:spTree>
    <p:extLst>
      <p:ext uri="{BB962C8B-B14F-4D97-AF65-F5344CB8AC3E}">
        <p14:creationId xmlns:p14="http://schemas.microsoft.com/office/powerpoint/2010/main" val="38230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Budget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87680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Option 1</a:t>
            </a:r>
            <a:r>
              <a:rPr lang="en-US" sz="3200" dirty="0" smtClean="0"/>
              <a:t>: Reduce NLTAPA Travel Expenses</a:t>
            </a:r>
          </a:p>
          <a:p>
            <a:pPr lvl="1"/>
            <a:r>
              <a:rPr lang="en-US" sz="2800" dirty="0" smtClean="0"/>
              <a:t>Cut Spring Officer’s Meeting + 3 Trips from </a:t>
            </a:r>
            <a:r>
              <a:rPr lang="en-US" sz="2800" dirty="0" err="1" smtClean="0"/>
              <a:t>WGs</a:t>
            </a:r>
            <a:endParaRPr lang="en-US" sz="2800" dirty="0" smtClean="0"/>
          </a:p>
          <a:p>
            <a:pPr marL="274320" lvl="1" indent="0">
              <a:buNone/>
            </a:pPr>
            <a:r>
              <a:rPr lang="en-US" sz="2800" dirty="0" smtClean="0"/>
              <a:t>OR</a:t>
            </a:r>
          </a:p>
          <a:p>
            <a:pPr lvl="1"/>
            <a:r>
              <a:rPr lang="en-US" sz="2800" dirty="0" smtClean="0"/>
              <a:t>Cut All Trips from </a:t>
            </a:r>
            <a:r>
              <a:rPr lang="en-US" sz="2800" dirty="0" err="1" smtClean="0"/>
              <a:t>WGs</a:t>
            </a:r>
            <a:endParaRPr lang="en-US" sz="2800" dirty="0" smtClean="0"/>
          </a:p>
          <a:p>
            <a:endParaRPr lang="en-US" sz="3200" b="1" dirty="0" smtClean="0"/>
          </a:p>
          <a:p>
            <a:r>
              <a:rPr lang="en-US" sz="3200" dirty="0" smtClean="0">
                <a:solidFill>
                  <a:srgbClr val="FF0000"/>
                </a:solidFill>
              </a:rPr>
              <a:t>Option 2</a:t>
            </a:r>
            <a:r>
              <a:rPr lang="en-US" sz="3200" dirty="0" smtClean="0"/>
              <a:t>: Increase Dues</a:t>
            </a:r>
          </a:p>
          <a:p>
            <a:pPr lvl="1"/>
            <a:r>
              <a:rPr lang="en-US" sz="2800" dirty="0" smtClean="0"/>
              <a:t>Increase dues from </a:t>
            </a:r>
            <a:r>
              <a:rPr lang="en-US" sz="2800" b="1" dirty="0" smtClean="0"/>
              <a:t>$500</a:t>
            </a:r>
            <a:r>
              <a:rPr lang="en-US" sz="2800" dirty="0" smtClean="0"/>
              <a:t>/Center to </a:t>
            </a:r>
            <a:r>
              <a:rPr lang="en-US" sz="2800" b="1" dirty="0" smtClean="0"/>
              <a:t>$750</a:t>
            </a:r>
            <a:r>
              <a:rPr lang="en-US" sz="2800" dirty="0" smtClean="0"/>
              <a:t>/Center</a:t>
            </a:r>
          </a:p>
          <a:p>
            <a:pPr lvl="2"/>
            <a:r>
              <a:rPr lang="en-US" sz="2400" dirty="0" smtClean="0"/>
              <a:t>Generates $43,500 in revenue per year (up from $29,000)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9262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62</TotalTime>
  <Words>339</Words>
  <Application>Microsoft Office PowerPoint</Application>
  <PresentationFormat>On-screen Show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Clarity</vt:lpstr>
      <vt:lpstr>NLTAPA Budget</vt:lpstr>
      <vt:lpstr>Budget Basics</vt:lpstr>
      <vt:lpstr>Budget Expenses</vt:lpstr>
      <vt:lpstr>Safety</vt:lpstr>
      <vt:lpstr>Partnerships</vt:lpstr>
      <vt:lpstr>Communications</vt:lpstr>
      <vt:lpstr>Training Resources</vt:lpstr>
      <vt:lpstr>Professional Development</vt:lpstr>
      <vt:lpstr>Future Budget Options</vt:lpstr>
      <vt:lpstr>Recommendation</vt:lpstr>
      <vt:lpstr>Current NLTAPA Funds</vt:lpstr>
    </vt:vector>
  </TitlesOfParts>
  <Company>WSDOT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NLTAPA Budget</dc:title>
  <dc:creator>Enders, Matthew</dc:creator>
  <cp:lastModifiedBy>Enders</cp:lastModifiedBy>
  <cp:revision>17</cp:revision>
  <dcterms:created xsi:type="dcterms:W3CDTF">2015-07-08T18:08:59Z</dcterms:created>
  <dcterms:modified xsi:type="dcterms:W3CDTF">2015-07-21T05:37:41Z</dcterms:modified>
</cp:coreProperties>
</file>