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56" r:id="rId2"/>
    <p:sldId id="263" r:id="rId3"/>
    <p:sldId id="260" r:id="rId4"/>
    <p:sldId id="257" r:id="rId5"/>
    <p:sldId id="264" r:id="rId6"/>
    <p:sldId id="262" r:id="rId7"/>
    <p:sldId id="261" r:id="rId8"/>
    <p:sldId id="266" r:id="rId9"/>
    <p:sldId id="268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398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82F5B-7CC3-4F53-B5C1-0542161C24AE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3731F-1368-4445-9D34-3021AD7FC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28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are a DOT based center and are housed in the Research Section.  We have</a:t>
            </a:r>
            <a:r>
              <a:rPr lang="en-US" baseline="0" dirty="0" smtClean="0"/>
              <a:t> a total of 6 positions, which total 3.5 FTE.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3731F-1368-4445-9D34-3021AD7FC8A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37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Current Staff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3731F-1368-4445-9D34-3021AD7FC8A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360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 seems to be a constant</a:t>
            </a:r>
            <a:r>
              <a:rPr lang="en-US" baseline="0" dirty="0" smtClean="0"/>
              <a:t> that we are hiring new staff.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3731F-1368-4445-9D34-3021AD7FC8A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069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Need some fresh insight and desperately need representation from Tribes!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3731F-1368-4445-9D34-3021AD7FC8A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556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smtClean="0"/>
              <a:t>2016</a:t>
            </a:r>
            <a:r>
              <a:rPr lang="en-US" u="sng" baseline="0" dirty="0" smtClean="0"/>
              <a:t> Stats</a:t>
            </a:r>
            <a:endParaRPr lang="en-US" dirty="0" smtClean="0"/>
          </a:p>
          <a:p>
            <a:r>
              <a:rPr lang="en-US" dirty="0" smtClean="0"/>
              <a:t>255</a:t>
            </a:r>
            <a:r>
              <a:rPr lang="en-US" baseline="0" dirty="0" smtClean="0"/>
              <a:t> Classes offered</a:t>
            </a:r>
          </a:p>
          <a:p>
            <a:r>
              <a:rPr lang="en-US" baseline="0" dirty="0" smtClean="0"/>
              <a:t>6,234 participants</a:t>
            </a:r>
          </a:p>
          <a:p>
            <a:r>
              <a:rPr lang="en-US" baseline="0" dirty="0" smtClean="0"/>
              <a:t>27,864 contact hours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3731F-1368-4445-9D34-3021AD7FC8A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410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1A2AC-A67E-49A0-BB87-42AB92F09B96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DEB01-338E-486E-B23E-396A9B576798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1A2AC-A67E-49A0-BB87-42AB92F09B96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DEB01-338E-486E-B23E-396A9B5767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1A2AC-A67E-49A0-BB87-42AB92F09B96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DEB01-338E-486E-B23E-396A9B5767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1A2AC-A67E-49A0-BB87-42AB92F09B96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DEB01-338E-486E-B23E-396A9B57679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486400"/>
            <a:ext cx="2242784" cy="1188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1A2AC-A67E-49A0-BB87-42AB92F09B96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DEB01-338E-486E-B23E-396A9B5767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1A2AC-A67E-49A0-BB87-42AB92F09B96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DEB01-338E-486E-B23E-396A9B5767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1A2AC-A67E-49A0-BB87-42AB92F09B96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DEB01-338E-486E-B23E-396A9B5767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1A2AC-A67E-49A0-BB87-42AB92F09B96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DEB01-338E-486E-B23E-396A9B57679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1A2AC-A67E-49A0-BB87-42AB92F09B96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DEB01-338E-486E-B23E-396A9B5767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1A2AC-A67E-49A0-BB87-42AB92F09B96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DEB01-338E-486E-B23E-396A9B576798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1A2AC-A67E-49A0-BB87-42AB92F09B96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DEB01-338E-486E-B23E-396A9B576798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FE1A2AC-A67E-49A0-BB87-42AB92F09B96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4FDEB01-338E-486E-B23E-396A9B57679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2" r:id="rId3"/>
    <p:sldLayoutId id="2147483713" r:id="rId4"/>
    <p:sldLayoutId id="2147483714" r:id="rId5"/>
    <p:sldLayoutId id="2147483711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5303" y="2289738"/>
            <a:ext cx="4419600" cy="870851"/>
          </a:xfrm>
        </p:spPr>
        <p:txBody>
          <a:bodyPr>
            <a:normAutofit/>
          </a:bodyPr>
          <a:lstStyle/>
          <a:p>
            <a:r>
              <a:rPr lang="en-US" dirty="0" smtClean="0"/>
              <a:t>Oregon T2 Center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5504" y="3124200"/>
            <a:ext cx="4419600" cy="106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LTAP Western Region Meeting</a:t>
            </a:r>
          </a:p>
          <a:p>
            <a:r>
              <a:rPr lang="en-US" dirty="0" smtClean="0"/>
              <a:t>June 5-6, 2018</a:t>
            </a:r>
          </a:p>
          <a:p>
            <a:r>
              <a:rPr lang="en-US" dirty="0" smtClean="0"/>
              <a:t>Reno, NV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983447" y="2670011"/>
            <a:ext cx="3869881" cy="1651109"/>
            <a:chOff x="4983447" y="2670011"/>
            <a:chExt cx="3869881" cy="1651109"/>
          </a:xfrm>
        </p:grpSpPr>
        <p:grpSp>
          <p:nvGrpSpPr>
            <p:cNvPr id="12" name="Group 11"/>
            <p:cNvGrpSpPr/>
            <p:nvPr/>
          </p:nvGrpSpPr>
          <p:grpSpPr>
            <a:xfrm rot="708560">
              <a:off x="4983447" y="2670011"/>
              <a:ext cx="2249610" cy="1651109"/>
              <a:chOff x="1173447" y="822505"/>
              <a:chExt cx="2249610" cy="1651109"/>
            </a:xfrm>
          </p:grpSpPr>
          <p:sp>
            <p:nvSpPr>
              <p:cNvPr id="6" name="TextBox 5"/>
              <p:cNvSpPr txBox="1"/>
              <p:nvPr/>
            </p:nvSpPr>
            <p:spPr>
              <a:xfrm rot="20850063">
                <a:off x="1206751" y="822505"/>
                <a:ext cx="1991251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spc="150" dirty="0" smtClean="0">
                    <a:solidFill>
                      <a:schemeClr val="bg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Oregon</a:t>
                </a:r>
                <a:endParaRPr lang="en-US" sz="4400" spc="150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 rot="20850063">
                <a:off x="1173447" y="1417227"/>
                <a:ext cx="199121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solidFill>
                      <a:srgbClr val="6699FF"/>
                    </a:solidFill>
                    <a:latin typeface="Impact" panose="020B0806030902050204" pitchFamily="34" charset="0"/>
                  </a:rPr>
                  <a:t>Technology</a:t>
                </a:r>
                <a:endParaRPr lang="en-US" sz="2400" i="1" dirty="0">
                  <a:solidFill>
                    <a:srgbClr val="6699FF"/>
                  </a:solidFill>
                  <a:latin typeface="Impact" panose="020B0806030902050204" pitchFamily="34" charset="0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 rot="20850063">
                <a:off x="1892348" y="1545424"/>
                <a:ext cx="13090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solidFill>
                      <a:srgbClr val="6699FF"/>
                    </a:solidFill>
                    <a:latin typeface="Impact" panose="020B0806030902050204" pitchFamily="34" charset="0"/>
                  </a:rPr>
                  <a:t>Transfer</a:t>
                </a:r>
                <a:endParaRPr lang="en-US" sz="2400" i="1" dirty="0">
                  <a:solidFill>
                    <a:srgbClr val="6699FF"/>
                  </a:solidFill>
                  <a:latin typeface="Impact" panose="020B0806030902050204" pitchFamily="34" charset="0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 rot="20850063">
                <a:off x="1465470" y="1704173"/>
                <a:ext cx="1957587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spc="350" dirty="0" smtClean="0">
                    <a:solidFill>
                      <a:schemeClr val="bg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Center</a:t>
                </a:r>
                <a:endParaRPr lang="en-US" sz="4400" spc="350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1026" name="Picture 2" descr="H:\T2\Graphics, Logos, Photos\T2 Logos\Logo5.png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4C4C4C"/>
                </a:clrFrom>
                <a:clrTo>
                  <a:srgbClr val="4C4C4C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4809" y="2722440"/>
              <a:ext cx="1748519" cy="15953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26998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5141710" cy="5077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(503) 986-2855</a:t>
            </a:r>
          </a:p>
          <a:p>
            <a:pPr marL="0" indent="0">
              <a:buNone/>
            </a:pPr>
            <a:r>
              <a:rPr lang="en-US" sz="2400" dirty="0"/>
              <a:t>T2Center@odot.state.or.us</a:t>
            </a:r>
          </a:p>
          <a:p>
            <a:pPr marL="0" indent="0">
              <a:buNone/>
            </a:pPr>
            <a:r>
              <a:rPr lang="en-US" sz="2400" dirty="0" smtClean="0"/>
              <a:t>www.oregon.gov/ODOT/TD/TP_T2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48661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37299" y="2752699"/>
            <a:ext cx="2222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Rebekah Jacobson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8470" y="6279758"/>
            <a:ext cx="2135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Sue Raynor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66854" y="6277638"/>
            <a:ext cx="2119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Tony Jobanek</a:t>
            </a:r>
            <a:endParaRPr lang="en-US" dirty="0"/>
          </a:p>
        </p:txBody>
      </p:sp>
      <p:pic>
        <p:nvPicPr>
          <p:cNvPr id="2055" name="Picture 7" descr="C:\Users\tdb154\Desktop\MichaelBufalino-web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37" t="-160" r="945" b="160"/>
          <a:stretch/>
        </p:blipFill>
        <p:spPr bwMode="auto">
          <a:xfrm>
            <a:off x="2352903" y="377045"/>
            <a:ext cx="1663647" cy="246888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137245" y="2752699"/>
            <a:ext cx="2094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Michael Bufalino</a:t>
            </a:r>
            <a:endParaRPr lang="en-US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35123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sz="3600" b="1" kern="1200" cap="none" spc="5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Staff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332" y="344494"/>
            <a:ext cx="1784800" cy="246888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519" y="3884080"/>
            <a:ext cx="1645920" cy="246888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02" y="3884079"/>
            <a:ext cx="1647264" cy="238573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" name="TextBox 19"/>
          <p:cNvSpPr txBox="1"/>
          <p:nvPr/>
        </p:nvSpPr>
        <p:spPr>
          <a:xfrm>
            <a:off x="4261663" y="6269811"/>
            <a:ext cx="2119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Don Smith</a:t>
            </a:r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085" y="3884080"/>
            <a:ext cx="1666494" cy="246888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28070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504238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Sue Raynor was hired in March 2017.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Linda Milligan took a rotational position in December 2017.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400" dirty="0" smtClean="0"/>
              <a:t>Michael Swan and the Safety Circuit Rider Program completed their pilot program in December 2017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400" dirty="0" smtClean="0"/>
              <a:t>After 15 years with T2, Bill Kolzow retired December 31, 2017.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Don Smith was hired April 2018 to replace Bill Kolzow.</a:t>
            </a:r>
            <a:endParaRPr lang="en-US" alt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35152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Oversight and Steering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077199" cy="414563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We are having multiple retirements/resignations that are affecting our steering committee, so more recruiting will be going on this year.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36573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 Training Stats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44680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262 Class offerings in 2017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4,926 </a:t>
            </a:r>
            <a:r>
              <a:rPr lang="en-US" sz="2400" dirty="0" smtClean="0"/>
              <a:t>participants, and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36,064 contact hours – an 8k increase from 2016!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3636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68742" cy="462334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We have been able to fill all three trainer positions with qualified instructors!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Many courses are being updated.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Roads Scholar program is STILL going strong!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New Marketing methods continue to be successful</a:t>
            </a:r>
          </a:p>
        </p:txBody>
      </p:sp>
    </p:spTree>
    <p:extLst>
      <p:ext uri="{BB962C8B-B14F-4D97-AF65-F5344CB8AC3E}">
        <p14:creationId xmlns:p14="http://schemas.microsoft.com/office/powerpoint/2010/main" val="2413566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Struggles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26876"/>
            <a:ext cx="7701997" cy="507762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Staff turn-over (retirements, etc.).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We lost another Circuit Rider to retirement and our Training Coordinator to a promotion.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Databases in serious need of re-design.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Finding a tribal committee member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68290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completed for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532320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Filled Circuit Rider position.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Completed a successful Safety Circuit Rider </a:t>
            </a:r>
            <a:r>
              <a:rPr lang="en-US" dirty="0"/>
              <a:t>p</a:t>
            </a:r>
            <a:r>
              <a:rPr lang="en-US" sz="2400" dirty="0" smtClean="0"/>
              <a:t>rogram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Completed Ball Banking project for the locals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Delivery of Spring and Fall Roads Scholar classes.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Enhancing Partnerships within ODOT, with other LTAPs/TTAPs, AOC, and the Oregon Division FHWA.</a:t>
            </a:r>
          </a:p>
        </p:txBody>
      </p:sp>
    </p:spTree>
    <p:extLst>
      <p:ext uri="{BB962C8B-B14F-4D97-AF65-F5344CB8AC3E}">
        <p14:creationId xmlns:p14="http://schemas.microsoft.com/office/powerpoint/2010/main" val="3419223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2018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1534793"/>
            <a:ext cx="8153400" cy="53232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Continue pursuing the development of online and video training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Continue updating curriculums.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Continue marketing the Center.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Continue outreach to the tribes of Oregon.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Recruiting Steering Committee members - especially a Tribal committee member.</a:t>
            </a:r>
          </a:p>
        </p:txBody>
      </p:sp>
    </p:spTree>
    <p:extLst>
      <p:ext uri="{BB962C8B-B14F-4D97-AF65-F5344CB8AC3E}">
        <p14:creationId xmlns:p14="http://schemas.microsoft.com/office/powerpoint/2010/main" val="750228721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539</TotalTime>
  <Words>374</Words>
  <Application>Microsoft Office PowerPoint</Application>
  <PresentationFormat>On-screen Show (4:3)</PresentationFormat>
  <Paragraphs>65</Paragraphs>
  <Slides>10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Thatch</vt:lpstr>
      <vt:lpstr>Oregon T2 Center</vt:lpstr>
      <vt:lpstr>PowerPoint Presentation</vt:lpstr>
      <vt:lpstr>Staff Changes</vt:lpstr>
      <vt:lpstr>Oversight and Steering Committee</vt:lpstr>
      <vt:lpstr>2017 Training Stats</vt:lpstr>
      <vt:lpstr>Accomplishments</vt:lpstr>
      <vt:lpstr>Struggles</vt:lpstr>
      <vt:lpstr>Goals completed for 2017</vt:lpstr>
      <vt:lpstr>Goals for 2018</vt:lpstr>
      <vt:lpstr>Contact Info</vt:lpstr>
    </vt:vector>
  </TitlesOfParts>
  <Company>Oregon Dept of Transportation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Oregon T2 Center</dc:title>
  <dc:creator>Rebekah Jacobson</dc:creator>
  <cp:lastModifiedBy>Rebecca Mayher</cp:lastModifiedBy>
  <cp:revision>36</cp:revision>
  <dcterms:created xsi:type="dcterms:W3CDTF">2015-05-28T14:33:45Z</dcterms:created>
  <dcterms:modified xsi:type="dcterms:W3CDTF">2018-06-07T17:21:46Z</dcterms:modified>
</cp:coreProperties>
</file>