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 id="2147483690" r:id="rId4"/>
    <p:sldMasterId id="2147483712" r:id="rId5"/>
    <p:sldMasterId id="2147483722" r:id="rId6"/>
    <p:sldMasterId id="2147483725" r:id="rId7"/>
  </p:sldMasterIdLst>
  <p:notesMasterIdLst>
    <p:notesMasterId r:id="rId28"/>
  </p:notesMasterIdLst>
  <p:sldIdLst>
    <p:sldId id="309" r:id="rId8"/>
    <p:sldId id="310" r:id="rId9"/>
    <p:sldId id="257" r:id="rId10"/>
    <p:sldId id="258" r:id="rId11"/>
    <p:sldId id="314" r:id="rId12"/>
    <p:sldId id="260" r:id="rId13"/>
    <p:sldId id="261" r:id="rId14"/>
    <p:sldId id="262" r:id="rId15"/>
    <p:sldId id="264" r:id="rId16"/>
    <p:sldId id="265" r:id="rId17"/>
    <p:sldId id="266" r:id="rId18"/>
    <p:sldId id="267" r:id="rId19"/>
    <p:sldId id="311" r:id="rId20"/>
    <p:sldId id="312" r:id="rId21"/>
    <p:sldId id="313" r:id="rId22"/>
    <p:sldId id="272" r:id="rId23"/>
    <p:sldId id="273" r:id="rId24"/>
    <p:sldId id="315" r:id="rId25"/>
    <p:sldId id="274" r:id="rId26"/>
    <p:sldId id="308"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14"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2A892A0-EE23-4621-89E4-94E4FD2919BC}" type="datetimeFigureOut">
              <a:rPr lang="en-US" smtClean="0"/>
              <a:t>11/18/2013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CF8FB8E-9F53-49B8-90F3-2B63037E104B}" type="slidenum">
              <a:rPr lang="en-US" smtClean="0"/>
              <a:t>‹#›</a:t>
            </a:fld>
            <a:endParaRPr lang="en-US"/>
          </a:p>
        </p:txBody>
      </p:sp>
    </p:spTree>
    <p:extLst>
      <p:ext uri="{BB962C8B-B14F-4D97-AF65-F5344CB8AC3E}">
        <p14:creationId xmlns:p14="http://schemas.microsoft.com/office/powerpoint/2010/main" val="4083445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53F30-1809-4D16-B3E9-4F4B2EC5A30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29806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148(c)</a:t>
            </a:r>
            <a:r>
              <a:rPr lang="en-US" baseline="0" dirty="0" smtClean="0"/>
              <a:t>(2) specifies a rather lengthy listing of analysis and evaluation requirement capabilities that a state’s Safety Data System is expected to be able to perform.</a:t>
            </a:r>
          </a:p>
          <a:p>
            <a:endParaRPr lang="en-US" baseline="0" dirty="0" smtClean="0"/>
          </a:p>
          <a:p>
            <a:r>
              <a:rPr lang="en-US" baseline="0" dirty="0" smtClean="0"/>
              <a:t>Problem ID and Countermeasure Analysis includes:  1) improving the data quality of safety data; 2) evaluate the effectiveness of data improvement efforts; 3) linking state data systems; 4) improving the compatibility and interoperability of SD with other state SDS and national SDS; 5) enhance the ability of the secretary to observe and analyze national trends in crash occurrences, rates, outcomes and circumstances; 6) improve collection on non- motorized crashes.</a:t>
            </a:r>
          </a:p>
          <a:p>
            <a:endParaRPr lang="en-US" baseline="0" dirty="0" smtClean="0"/>
          </a:p>
          <a:p>
            <a:r>
              <a:rPr lang="en-US" baseline="0" dirty="0" smtClean="0"/>
              <a:t>ID hazardous locations includes: 1) roadside obstacles, RR-Hwy crossing needs, unmarked or poorly marked roads that constitute a danger to motorists (</a:t>
            </a:r>
            <a:r>
              <a:rPr lang="en-US" baseline="0" dirty="0" err="1" smtClean="0"/>
              <a:t>inluding</a:t>
            </a:r>
            <a:r>
              <a:rPr lang="en-US" baseline="0" dirty="0" smtClean="0"/>
              <a:t> MCs), bicyclists, </a:t>
            </a:r>
            <a:r>
              <a:rPr lang="en-US" baseline="0" dirty="0" err="1" smtClean="0"/>
              <a:t>peds</a:t>
            </a:r>
            <a:r>
              <a:rPr lang="en-US" baseline="0" dirty="0" smtClean="0"/>
              <a:t>, other </a:t>
            </a:r>
            <a:r>
              <a:rPr lang="en-US" baseline="0" dirty="0" err="1" smtClean="0"/>
              <a:t>hwy</a:t>
            </a:r>
            <a:r>
              <a:rPr lang="en-US" baseline="0" dirty="0" smtClean="0"/>
              <a:t> users; 2) establish the relative severity of the hazardous locations in terms of crash rates, fats, serious injuries, traffic volumes other relevant data; 3) ID the number of fats, SI’s on all public roads by location; 4) ID </a:t>
            </a:r>
            <a:r>
              <a:rPr lang="en-US" baseline="0" dirty="0" err="1" smtClean="0"/>
              <a:t>hwy</a:t>
            </a:r>
            <a:r>
              <a:rPr lang="en-US" baseline="0" dirty="0" smtClean="0"/>
              <a:t> safety improvement projects  on the basis of crash experience, crash potential, crash rate or other data supported means; 5) Consider which projects maximize opportunities to advance safety.</a:t>
            </a:r>
          </a:p>
          <a:p>
            <a:endParaRPr lang="en-US" baseline="0" dirty="0" smtClean="0"/>
          </a:p>
          <a:p>
            <a:r>
              <a:rPr lang="en-US" baseline="0" dirty="0" smtClean="0"/>
              <a:t>Adopt strategic and performance based goals that: 1) Address traffic safety (includes behavioral and infrastructure projects); 2) Focus resources in areas of greatest need; 3) Are coordinated with other </a:t>
            </a:r>
            <a:r>
              <a:rPr lang="en-US" baseline="0" dirty="0" err="1" smtClean="0"/>
              <a:t>hwy</a:t>
            </a:r>
            <a:r>
              <a:rPr lang="en-US" baseline="0" dirty="0" smtClean="0"/>
              <a:t> safety programs</a:t>
            </a:r>
          </a:p>
          <a:p>
            <a:endParaRPr lang="en-US" baseline="0" dirty="0" smtClean="0"/>
          </a:p>
          <a:p>
            <a:r>
              <a:rPr lang="en-US" baseline="0" dirty="0" smtClean="0"/>
              <a:t>Advance capabilities of state for safety data collection, analysis and integration in a manner that: 1) Compliments the NHTSA and FMCSA safety programs; 2) includes all public roads; 3) IDs hazardous locations, sections and elements on all public roads; 4) Includes a means of </a:t>
            </a:r>
            <a:r>
              <a:rPr lang="en-US" baseline="0" dirty="0" err="1" smtClean="0"/>
              <a:t>Iding</a:t>
            </a:r>
            <a:r>
              <a:rPr lang="en-US" baseline="0" dirty="0" smtClean="0"/>
              <a:t> the relative severity of the locations in terms of crash frequencies and rates for fats, SI and traffic volume; 5) Improves the ability of the State to ID the number of fats and SI by functional class and roadway ownership in the State.</a:t>
            </a:r>
          </a:p>
          <a:p>
            <a:endParaRPr lang="en-US" baseline="0" dirty="0" smtClean="0"/>
          </a:p>
          <a:p>
            <a:r>
              <a:rPr lang="en-US" baseline="0" dirty="0" smtClean="0"/>
              <a:t>Determine priorities for correction of locations and conditions through: 1) An analytic process; 2) </a:t>
            </a:r>
            <a:r>
              <a:rPr lang="en-US" baseline="0" dirty="0" err="1" smtClean="0"/>
              <a:t>IDing</a:t>
            </a:r>
            <a:r>
              <a:rPr lang="en-US" baseline="0" dirty="0" smtClean="0"/>
              <a:t> a process for preventing hazardous conditions (systemic); 3)  Establishing and implementing a schedule of improvement projects for hazard correction and hazard prevention.</a:t>
            </a:r>
          </a:p>
          <a:p>
            <a:endParaRPr lang="en-US" baseline="0" dirty="0" smtClean="0"/>
          </a:p>
          <a:p>
            <a:r>
              <a:rPr lang="en-US" baseline="0" dirty="0" smtClean="0"/>
              <a:t>Establish an evaluation process to analyze and assess the results achieved by the HS improvement projects: 1) use the results from the evaluation to establish priorities for other HS improvement projects </a:t>
            </a:r>
            <a:endParaRPr lang="en-US" dirty="0"/>
          </a:p>
        </p:txBody>
      </p:sp>
      <p:sp>
        <p:nvSpPr>
          <p:cNvPr id="4" name="Slide Number Placeholder 3"/>
          <p:cNvSpPr>
            <a:spLocks noGrp="1"/>
          </p:cNvSpPr>
          <p:nvPr>
            <p:ph type="sldNum" sz="quarter" idx="10"/>
          </p:nvPr>
        </p:nvSpPr>
        <p:spPr/>
        <p:txBody>
          <a:bodyPr/>
          <a:lstStyle/>
          <a:p>
            <a:fld id="{DB853F30-1809-4D16-B3E9-4F4B2EC5A30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553406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53F30-1809-4D16-B3E9-4F4B2EC5A30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53436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53F30-1809-4D16-B3E9-4F4B2EC5A30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793585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53F30-1809-4D16-B3E9-4F4B2EC5A307}" type="slidenum">
              <a:rPr lang="en-US" smtClean="0"/>
              <a:pPr/>
              <a:t>13</a:t>
            </a:fld>
            <a:endParaRPr lang="en-US" dirty="0"/>
          </a:p>
        </p:txBody>
      </p:sp>
    </p:spTree>
    <p:extLst>
      <p:ext uri="{BB962C8B-B14F-4D97-AF65-F5344CB8AC3E}">
        <p14:creationId xmlns:p14="http://schemas.microsoft.com/office/powerpoint/2010/main" val="3574005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8FB8E-9F53-49B8-90F3-2B63037E104B}" type="slidenum">
              <a:rPr lang="en-US" smtClean="0"/>
              <a:t>14</a:t>
            </a:fld>
            <a:endParaRPr lang="en-US"/>
          </a:p>
        </p:txBody>
      </p:sp>
    </p:spTree>
    <p:extLst>
      <p:ext uri="{BB962C8B-B14F-4D97-AF65-F5344CB8AC3E}">
        <p14:creationId xmlns:p14="http://schemas.microsoft.com/office/powerpoint/2010/main" val="1128704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8FB8E-9F53-49B8-90F3-2B63037E104B}" type="slidenum">
              <a:rPr lang="en-US" smtClean="0"/>
              <a:t>15</a:t>
            </a:fld>
            <a:endParaRPr lang="en-US"/>
          </a:p>
        </p:txBody>
      </p:sp>
    </p:spTree>
    <p:extLst>
      <p:ext uri="{BB962C8B-B14F-4D97-AF65-F5344CB8AC3E}">
        <p14:creationId xmlns:p14="http://schemas.microsoft.com/office/powerpoint/2010/main" val="1316529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53F30-1809-4D16-B3E9-4F4B2EC5A30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986740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a:t>
            </a:r>
            <a:r>
              <a:rPr lang="en-US" baseline="0" dirty="0" smtClean="0"/>
              <a:t> TRCC </a:t>
            </a:r>
            <a:r>
              <a:rPr lang="en-US" dirty="0" smtClean="0"/>
              <a:t>provides a forum through which the traffic records processes of these diverse safety programs (HSIP, HSP, CVSP</a:t>
            </a:r>
            <a:r>
              <a:rPr lang="en-US" baseline="0" dirty="0" smtClean="0"/>
              <a:t>)</a:t>
            </a:r>
            <a:r>
              <a:rPr lang="en-US" dirty="0" smtClean="0"/>
              <a:t> may be vetted and coordinated.</a:t>
            </a:r>
          </a:p>
          <a:p>
            <a:endParaRPr lang="en-US" dirty="0" smtClean="0"/>
          </a:p>
          <a:p>
            <a:endParaRPr lang="en-US" dirty="0" smtClean="0"/>
          </a:p>
          <a:p>
            <a:r>
              <a:rPr lang="en-US" dirty="0" smtClean="0"/>
              <a:t>The State’s Traffic Records Strategic Plan (which is necessary for State’s to</a:t>
            </a:r>
            <a:r>
              <a:rPr lang="en-US" baseline="0" dirty="0" smtClean="0"/>
              <a:t> qualify for </a:t>
            </a:r>
            <a:r>
              <a:rPr lang="en-US" dirty="0" smtClean="0"/>
              <a:t>NHTSA’s  Section 405 grants) provides a document to identify traffic records</a:t>
            </a:r>
            <a:r>
              <a:rPr lang="en-US" baseline="0" dirty="0" smtClean="0"/>
              <a:t> </a:t>
            </a:r>
            <a:r>
              <a:rPr lang="en-US" dirty="0" smtClean="0"/>
              <a:t>program activities under the three Fed programs and assure complementary and coordinated activities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DB853F30-1809-4D16-B3E9-4F4B2EC5A30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31398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53F30-1809-4D16-B3E9-4F4B2EC5A30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79569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8FB8E-9F53-49B8-90F3-2B63037E104B}" type="slidenum">
              <a:rPr lang="en-US" smtClean="0"/>
              <a:t>20</a:t>
            </a:fld>
            <a:endParaRPr lang="en-US"/>
          </a:p>
        </p:txBody>
      </p:sp>
    </p:spTree>
    <p:extLst>
      <p:ext uri="{BB962C8B-B14F-4D97-AF65-F5344CB8AC3E}">
        <p14:creationId xmlns:p14="http://schemas.microsoft.com/office/powerpoint/2010/main" val="81290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1688" y="228600"/>
            <a:ext cx="1601787" cy="1203325"/>
          </a:xfrm>
        </p:spPr>
      </p:sp>
      <p:sp>
        <p:nvSpPr>
          <p:cNvPr id="3" name="Notes Placeholder 2"/>
          <p:cNvSpPr>
            <a:spLocks noGrp="1"/>
          </p:cNvSpPr>
          <p:nvPr>
            <p:ph type="body" idx="1"/>
          </p:nvPr>
        </p:nvSpPr>
        <p:spPr>
          <a:xfrm>
            <a:off x="298174" y="1676401"/>
            <a:ext cx="6038022" cy="6400800"/>
          </a:xfrm>
        </p:spPr>
        <p:txBody>
          <a:bodyPr>
            <a:noAutofit/>
          </a:bodyPr>
          <a:lstStyle/>
          <a:p>
            <a:r>
              <a:rPr lang="en-US" sz="1400" dirty="0" smtClean="0"/>
              <a:t>The number one challenge that</a:t>
            </a:r>
            <a:r>
              <a:rPr lang="en-US" sz="1400" baseline="0" dirty="0" smtClean="0"/>
              <a:t> states have in this area, is ensuring that their data is complete, timely and accurate. FHWA also must ensure that States are collecting and utilizing all of the data necessary to make good decisions – crash, traffic and roadway data.</a:t>
            </a:r>
          </a:p>
          <a:p>
            <a:endParaRPr lang="en-US" sz="1100" baseline="0" dirty="0" smtClean="0"/>
          </a:p>
          <a:p>
            <a:r>
              <a:rPr lang="en-US" sz="1400" baseline="0" dirty="0" smtClean="0"/>
              <a:t>To this end, we issued a guidance last summer on the Fundamental Roadway Data Elements that all states should collect in order to utilize a comprehensive data analysis.</a:t>
            </a:r>
          </a:p>
          <a:p>
            <a:endParaRPr lang="en-US" sz="1100" baseline="0" dirty="0" smtClean="0"/>
          </a:p>
          <a:p>
            <a:r>
              <a:rPr lang="en-US" sz="1400" baseline="0" dirty="0" smtClean="0"/>
              <a:t>We have worked with almost 1/3 of the states through the Crash Data Improvement Program (CDIP); which walks a state’s crash data partners through a workshop and knowledge transfer.  We walk through their entire crash data process and offer them recommendations on how they can improve their crash data systems.  We have posted the CDIP guide online for anyone to use.</a:t>
            </a:r>
          </a:p>
          <a:p>
            <a:endParaRPr lang="en-US" sz="1100" baseline="0" dirty="0" smtClean="0"/>
          </a:p>
          <a:p>
            <a:r>
              <a:rPr lang="en-US" sz="1400" baseline="0" dirty="0" smtClean="0"/>
              <a:t>We have conducted CDIP in Washington, New Mexico, Montana, Oregon, Utah, Alaska, Colorado and will conduct one in California on February 19.  I want to recognize your staff for taking leadership roles in putting these events together and working with their states to follow up on corrective actions after they occur.  In Alaska, for instance, Jack Stickel in their DOT has become a real advocate for our CDIP and Assessment and is steering his colleagues to us for assistance.  In California, Randy Warden and Ken Kochevar put together a great data peer exchange last year and are now putting together a combined CDIP / capability assessment session.  </a:t>
            </a:r>
          </a:p>
          <a:p>
            <a:endParaRPr lang="en-US" sz="1100" baseline="0" dirty="0" smtClean="0"/>
          </a:p>
          <a:p>
            <a:r>
              <a:rPr lang="en-US" sz="1400" baseline="0" dirty="0" smtClean="0"/>
              <a:t>We are expanding our technical assistance package this year by offering states the Roadway Data Improvement Program; which will perform the same services for states in the area of their roadway data.  We are getting a great deal of interest from states on RDIP already, and will start rolling that out this summer.</a:t>
            </a:r>
          </a:p>
          <a:p>
            <a:endParaRPr lang="en-US" sz="1100" baseline="0" dirty="0" smtClean="0"/>
          </a:p>
          <a:p>
            <a:r>
              <a:rPr lang="en-US" sz="1400" baseline="0" dirty="0" smtClean="0"/>
              <a:t>We are also providing ongoing guidance, training and technical assistance to states as they begin to implement the Highway Safety Manual and systemic planning.</a:t>
            </a:r>
            <a:endParaRPr lang="en-US" sz="1400" dirty="0"/>
          </a:p>
        </p:txBody>
      </p:sp>
      <p:sp>
        <p:nvSpPr>
          <p:cNvPr id="4" name="Slide Number Placeholder 3"/>
          <p:cNvSpPr>
            <a:spLocks noGrp="1"/>
          </p:cNvSpPr>
          <p:nvPr>
            <p:ph type="sldNum" sz="quarter" idx="10"/>
          </p:nvPr>
        </p:nvSpPr>
        <p:spPr/>
        <p:txBody>
          <a:bodyPr/>
          <a:lstStyle/>
          <a:p>
            <a:pPr>
              <a:defRPr/>
            </a:pPr>
            <a:fld id="{9B095F8E-4EF5-4542-96CC-FAF00AFE37F8}"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a:defRPr/>
            </a:pPr>
            <a:r>
              <a:rPr lang="en-US" dirty="0" smtClean="0"/>
              <a:t>MAP-21 creates a streamlined, performance-based, and multimodal program to address the many challenges facing the U.S. transportation system. These challenges include improving safety, maintaining infrastructure condition, reducing traffic congestion, improving efficiency of the system and freight movement, protecting the environment, and reducing delays in project delivery.</a:t>
            </a:r>
          </a:p>
          <a:p>
            <a:endParaRPr lang="en-US" dirty="0" smtClean="0"/>
          </a:p>
          <a:p>
            <a:r>
              <a:rPr lang="en-US" dirty="0" smtClean="0"/>
              <a:t>•Strengthens America’s highways </a:t>
            </a:r>
          </a:p>
          <a:p>
            <a:r>
              <a:rPr lang="en-US" dirty="0" smtClean="0"/>
              <a:t>MAP-21 expands the National Highway System (NHS) to incorporate principal arterials not previously included. Investment targets the enhanced NHS, with more than half of highway funding going to the new program devoted to preserving and improving the most important highways -- the National Highway Performance Program.</a:t>
            </a:r>
          </a:p>
          <a:p>
            <a:endParaRPr lang="en-US" dirty="0" smtClean="0"/>
          </a:p>
          <a:p>
            <a:r>
              <a:rPr lang="en-US" dirty="0" smtClean="0"/>
              <a:t>•Establishes a performance-based program.</a:t>
            </a:r>
          </a:p>
          <a:p>
            <a:r>
              <a:rPr lang="en-US" dirty="0" smtClean="0"/>
              <a:t>Under MAP-21, performance management will transform Federal highway programs and provide a means to more efficient investment of Federal transportation funds by focusing on national transportation goals, increasing the accountability and transparency of the Federal highway programs, and improving transportation investment </a:t>
            </a:r>
            <a:r>
              <a:rPr lang="en-US" dirty="0" err="1" smtClean="0"/>
              <a:t>decisionmaking</a:t>
            </a:r>
            <a:r>
              <a:rPr lang="en-US" dirty="0" smtClean="0"/>
              <a:t> through performance-based planning and programming.</a:t>
            </a:r>
          </a:p>
          <a:p>
            <a:endParaRPr lang="en-US" dirty="0" smtClean="0"/>
          </a:p>
          <a:p>
            <a:r>
              <a:rPr lang="en-US" dirty="0" smtClean="0"/>
              <a:t>•Supports the Department of Transportation’s (DOT) aggressive safety agenda</a:t>
            </a:r>
          </a:p>
          <a:p>
            <a:r>
              <a:rPr lang="en-US" dirty="0" smtClean="0"/>
              <a:t>MAP-21 continues the successful Highway Safety Improvement Program, doubling funding for infrastructure safety, strengthening the linkage among modal safety programs, and creating a positive agenda to make significant progress in reducing highway fatalities. It also continues to build on other aggressive safety efforts, including the Department’s fight against distracted driving and its push to improve transit and motor carrier safety.</a:t>
            </a:r>
          </a:p>
          <a:p>
            <a:endParaRPr lang="en-US" dirty="0" smtClean="0"/>
          </a:p>
          <a:p>
            <a:r>
              <a:rPr lang="en-US" dirty="0" smtClean="0"/>
              <a:t>•Accelerates project delivery and promotes innovation.</a:t>
            </a:r>
          </a:p>
          <a:p>
            <a:r>
              <a:rPr lang="en-US" dirty="0" smtClean="0"/>
              <a:t>MAP-21 incorporates a host of changes aimed at ensuring the timely delivery of transportation projects. Changes will improve innovation and efficiency in the development of projects, through the planning and environmental review process, to project delivery.</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B853F30-1809-4D16-B3E9-4F4B2EC5A30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2557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8FB8E-9F53-49B8-90F3-2B63037E104B}" type="slidenum">
              <a:rPr lang="en-US" smtClean="0"/>
              <a:t>4</a:t>
            </a:fld>
            <a:endParaRPr lang="en-US"/>
          </a:p>
        </p:txBody>
      </p:sp>
    </p:spTree>
    <p:extLst>
      <p:ext uri="{BB962C8B-B14F-4D97-AF65-F5344CB8AC3E}">
        <p14:creationId xmlns:p14="http://schemas.microsoft.com/office/powerpoint/2010/main" val="165327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DA671-B08D-4D04-88B9-A65DBC0208B3}" type="slidenum">
              <a:rPr lang="en-US" smtClean="0"/>
              <a:t>5</a:t>
            </a:fld>
            <a:endParaRPr lang="en-US"/>
          </a:p>
        </p:txBody>
      </p:sp>
    </p:spTree>
    <p:extLst>
      <p:ext uri="{BB962C8B-B14F-4D97-AF65-F5344CB8AC3E}">
        <p14:creationId xmlns:p14="http://schemas.microsoft.com/office/powerpoint/2010/main" val="1160962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8FB8E-9F53-49B8-90F3-2B63037E104B}" type="slidenum">
              <a:rPr lang="en-US" smtClean="0"/>
              <a:t>6</a:t>
            </a:fld>
            <a:endParaRPr lang="en-US"/>
          </a:p>
        </p:txBody>
      </p:sp>
    </p:spTree>
    <p:extLst>
      <p:ext uri="{BB962C8B-B14F-4D97-AF65-F5344CB8AC3E}">
        <p14:creationId xmlns:p14="http://schemas.microsoft.com/office/powerpoint/2010/main" val="7171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8FB8E-9F53-49B8-90F3-2B63037E104B}" type="slidenum">
              <a:rPr lang="en-US" smtClean="0"/>
              <a:t>7</a:t>
            </a:fld>
            <a:endParaRPr lang="en-US"/>
          </a:p>
        </p:txBody>
      </p:sp>
    </p:spTree>
    <p:extLst>
      <p:ext uri="{BB962C8B-B14F-4D97-AF65-F5344CB8AC3E}">
        <p14:creationId xmlns:p14="http://schemas.microsoft.com/office/powerpoint/2010/main" val="205664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8FB8E-9F53-49B8-90F3-2B63037E104B}" type="slidenum">
              <a:rPr lang="en-US" smtClean="0"/>
              <a:t>8</a:t>
            </a:fld>
            <a:endParaRPr lang="en-US"/>
          </a:p>
        </p:txBody>
      </p:sp>
    </p:spTree>
    <p:extLst>
      <p:ext uri="{BB962C8B-B14F-4D97-AF65-F5344CB8AC3E}">
        <p14:creationId xmlns:p14="http://schemas.microsoft.com/office/powerpoint/2010/main" val="128661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a:t>
            </a:r>
            <a:r>
              <a:rPr lang="en-US" baseline="0" dirty="0" smtClean="0"/>
              <a:t> should have a geospatial </a:t>
            </a:r>
            <a:r>
              <a:rPr lang="en-US" b="1" baseline="0" dirty="0" smtClean="0"/>
              <a:t>basemap that is inclusive of all public roadways </a:t>
            </a:r>
            <a:r>
              <a:rPr lang="en-US" baseline="0" dirty="0" smtClean="0"/>
              <a:t>in the state.  The basemap will provide a means of uniquely identifying specific locations on public roadways and co-locating or layering safety data for crashes, roadway inventory and traffic data.</a:t>
            </a:r>
          </a:p>
          <a:p>
            <a:endParaRPr lang="en-US" baseline="0" dirty="0" smtClean="0"/>
          </a:p>
          <a:p>
            <a:r>
              <a:rPr lang="en-US" baseline="0" dirty="0" smtClean="0"/>
              <a:t>The Office of Highway Policy Information and the Office of Planning  issued a Memorandum on states developing a  Geospatial Network for All Public Roads on Aug 7, 2012.  This Memo </a:t>
            </a:r>
            <a:r>
              <a:rPr lang="en-US" baseline="0" dirty="0" err="1" smtClean="0"/>
              <a:t>ID’ed</a:t>
            </a:r>
            <a:r>
              <a:rPr lang="en-US" baseline="0" dirty="0" smtClean="0"/>
              <a:t> an HPMS requirement for states to update their LRS to include all public roads by June 15, 2014.  Meeting this requirement should provide should provide to basemap onto which crash, roadway and traffic data may be commonly located.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853F30-1809-4D16-B3E9-4F4B2EC5A30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95629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3061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2215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52400" y="0"/>
            <a:ext cx="8839200" cy="1143000"/>
          </a:xfrm>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idx="1"/>
          </p:nvPr>
        </p:nvSpPr>
        <p:spPr>
          <a:xfrm>
            <a:off x="152400" y="1168052"/>
            <a:ext cx="8839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2480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hasCustomPrompt="1"/>
          </p:nvPr>
        </p:nvSpPr>
        <p:spPr>
          <a:xfrm>
            <a:off x="722313" y="2590800"/>
            <a:ext cx="7772400" cy="1362075"/>
          </a:xfrm>
        </p:spPr>
        <p:txBody>
          <a:bodyPr anchor="t">
            <a:noAutofit/>
          </a:bodyPr>
          <a:lstStyle>
            <a:lvl1pPr algn="l">
              <a:defRPr sz="4400" b="1" cap="none"/>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lvl1pPr>
              <a:defRPr>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2768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52400" y="0"/>
            <a:ext cx="8534400" cy="1143000"/>
          </a:xfrm>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152400" y="1168052"/>
            <a:ext cx="4191000" cy="4970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67637"/>
            <a:ext cx="4038600" cy="41663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11121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9" name="Picture 8"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3" name="Text Placeholder 2"/>
          <p:cNvSpPr>
            <a:spLocks noGrp="1"/>
          </p:cNvSpPr>
          <p:nvPr>
            <p:ph type="body" idx="1"/>
          </p:nvPr>
        </p:nvSpPr>
        <p:spPr>
          <a:xfrm>
            <a:off x="152400" y="1191768"/>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1831530"/>
            <a:ext cx="42062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4" y="1191768"/>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4" y="1831530"/>
            <a:ext cx="4206240" cy="35024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
        <p:nvSpPr>
          <p:cNvPr id="12" name="Title 1"/>
          <p:cNvSpPr>
            <a:spLocks noGrp="1"/>
          </p:cNvSpPr>
          <p:nvPr>
            <p:ph type="title"/>
          </p:nvPr>
        </p:nvSpPr>
        <p:spPr>
          <a:xfrm>
            <a:off x="152400" y="0"/>
            <a:ext cx="8534400" cy="1143000"/>
          </a:xfrm>
        </p:spPr>
        <p:txBody>
          <a:bodyPr/>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467001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7" name="Title 1"/>
          <p:cNvSpPr>
            <a:spLocks noGrp="1"/>
          </p:cNvSpPr>
          <p:nvPr>
            <p:ph type="title"/>
          </p:nvPr>
        </p:nvSpPr>
        <p:spPr>
          <a:xfrm>
            <a:off x="152400" y="0"/>
            <a:ext cx="8839200" cy="1143000"/>
          </a:xfrm>
        </p:spPr>
        <p:txBody>
          <a:bodyPr/>
          <a:lstStyle>
            <a:lvl1pPr algn="l">
              <a:defRPr b="1"/>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9638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6"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7053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0609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07944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792288" y="41148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304800"/>
            <a:ext cx="54864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681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5027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2438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52400" y="0"/>
            <a:ext cx="8839200" cy="1143000"/>
          </a:xfrm>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idx="1"/>
          </p:nvPr>
        </p:nvSpPr>
        <p:spPr>
          <a:xfrm>
            <a:off x="152400" y="1168052"/>
            <a:ext cx="8839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31998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52400" y="0"/>
            <a:ext cx="8839200" cy="1143000"/>
          </a:xfrm>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idx="1"/>
          </p:nvPr>
        </p:nvSpPr>
        <p:spPr>
          <a:xfrm>
            <a:off x="152400" y="1168052"/>
            <a:ext cx="8839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8883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hasCustomPrompt="1"/>
          </p:nvPr>
        </p:nvSpPr>
        <p:spPr>
          <a:xfrm>
            <a:off x="722313" y="2590800"/>
            <a:ext cx="7772400" cy="1362075"/>
          </a:xfrm>
        </p:spPr>
        <p:txBody>
          <a:bodyPr anchor="t">
            <a:noAutofit/>
          </a:bodyPr>
          <a:lstStyle>
            <a:lvl1pPr algn="l">
              <a:defRPr sz="4400" b="1" cap="none"/>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lvl1pPr>
              <a:defRPr>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785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52400" y="0"/>
            <a:ext cx="8534400" cy="1143000"/>
          </a:xfrm>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152400" y="1168052"/>
            <a:ext cx="4191000" cy="4970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67637"/>
            <a:ext cx="4038600" cy="41663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839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9" name="Picture 8"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3" name="Text Placeholder 2"/>
          <p:cNvSpPr>
            <a:spLocks noGrp="1"/>
          </p:cNvSpPr>
          <p:nvPr>
            <p:ph type="body" idx="1"/>
          </p:nvPr>
        </p:nvSpPr>
        <p:spPr>
          <a:xfrm>
            <a:off x="152400" y="1191768"/>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1831530"/>
            <a:ext cx="42062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4" y="1191768"/>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4" y="1831530"/>
            <a:ext cx="4206240" cy="35024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
        <p:nvSpPr>
          <p:cNvPr id="12" name="Title 1"/>
          <p:cNvSpPr>
            <a:spLocks noGrp="1"/>
          </p:cNvSpPr>
          <p:nvPr>
            <p:ph type="title"/>
          </p:nvPr>
        </p:nvSpPr>
        <p:spPr>
          <a:xfrm>
            <a:off x="152400" y="0"/>
            <a:ext cx="8534400" cy="1143000"/>
          </a:xfrm>
        </p:spPr>
        <p:txBody>
          <a:bodyPr/>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90520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7" name="Title 1"/>
          <p:cNvSpPr>
            <a:spLocks noGrp="1"/>
          </p:cNvSpPr>
          <p:nvPr>
            <p:ph type="title"/>
          </p:nvPr>
        </p:nvSpPr>
        <p:spPr>
          <a:xfrm>
            <a:off x="152400" y="0"/>
            <a:ext cx="8839200" cy="1143000"/>
          </a:xfrm>
        </p:spPr>
        <p:txBody>
          <a:bodyPr/>
          <a:lstStyle>
            <a:lvl1pPr algn="l">
              <a:defRPr b="1"/>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3879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6"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68854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0609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04752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792288" y="41148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304800"/>
            <a:ext cx="54864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681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1408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23807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52400" y="0"/>
            <a:ext cx="8839200" cy="1143000"/>
          </a:xfrm>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idx="1"/>
          </p:nvPr>
        </p:nvSpPr>
        <p:spPr>
          <a:xfrm>
            <a:off x="152400" y="1168052"/>
            <a:ext cx="8839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4455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hasCustomPrompt="1"/>
          </p:nvPr>
        </p:nvSpPr>
        <p:spPr>
          <a:xfrm>
            <a:off x="722313" y="2590800"/>
            <a:ext cx="7772400" cy="1362075"/>
          </a:xfrm>
        </p:spPr>
        <p:txBody>
          <a:bodyPr anchor="t">
            <a:noAutofit/>
          </a:bodyPr>
          <a:lstStyle>
            <a:lvl1pPr algn="l">
              <a:defRPr sz="4400" b="1" cap="none"/>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lvl1pPr>
              <a:defRPr>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9801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hasCustomPrompt="1"/>
          </p:nvPr>
        </p:nvSpPr>
        <p:spPr>
          <a:xfrm>
            <a:off x="722313" y="2590800"/>
            <a:ext cx="7772400" cy="1362075"/>
          </a:xfrm>
        </p:spPr>
        <p:txBody>
          <a:bodyPr anchor="t">
            <a:noAutofit/>
          </a:bodyPr>
          <a:lstStyle>
            <a:lvl1pPr algn="l">
              <a:defRPr sz="4400" b="1" cap="none"/>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lvl1pPr>
              <a:defRPr>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01273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52400" y="0"/>
            <a:ext cx="8534400" cy="1143000"/>
          </a:xfrm>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152400" y="1168052"/>
            <a:ext cx="4191000" cy="4970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67637"/>
            <a:ext cx="4038600" cy="41663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10644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9" name="Picture 8"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3" name="Text Placeholder 2"/>
          <p:cNvSpPr>
            <a:spLocks noGrp="1"/>
          </p:cNvSpPr>
          <p:nvPr>
            <p:ph type="body" idx="1"/>
          </p:nvPr>
        </p:nvSpPr>
        <p:spPr>
          <a:xfrm>
            <a:off x="152400" y="1191768"/>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1831530"/>
            <a:ext cx="42062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4" y="1191768"/>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4" y="1831530"/>
            <a:ext cx="4206240" cy="35024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
        <p:nvSpPr>
          <p:cNvPr id="12" name="Title 1"/>
          <p:cNvSpPr>
            <a:spLocks noGrp="1"/>
          </p:cNvSpPr>
          <p:nvPr>
            <p:ph type="title"/>
          </p:nvPr>
        </p:nvSpPr>
        <p:spPr>
          <a:xfrm>
            <a:off x="152400" y="0"/>
            <a:ext cx="8534400" cy="1143000"/>
          </a:xfrm>
        </p:spPr>
        <p:txBody>
          <a:bodyPr/>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79139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7" name="Title 1"/>
          <p:cNvSpPr>
            <a:spLocks noGrp="1"/>
          </p:cNvSpPr>
          <p:nvPr>
            <p:ph type="title"/>
          </p:nvPr>
        </p:nvSpPr>
        <p:spPr>
          <a:xfrm>
            <a:off x="152400" y="0"/>
            <a:ext cx="8839200" cy="1143000"/>
          </a:xfrm>
        </p:spPr>
        <p:txBody>
          <a:bodyPr/>
          <a:lstStyle>
            <a:lvl1pPr algn="l">
              <a:defRPr b="1"/>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6258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6"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87403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0609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01360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792288" y="41148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304800"/>
            <a:ext cx="54864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681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879694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795989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52400" y="0"/>
            <a:ext cx="8839200" cy="1143000"/>
          </a:xfrm>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idx="1"/>
          </p:nvPr>
        </p:nvSpPr>
        <p:spPr>
          <a:xfrm>
            <a:off x="152400" y="1168052"/>
            <a:ext cx="8839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7575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hasCustomPrompt="1"/>
          </p:nvPr>
        </p:nvSpPr>
        <p:spPr>
          <a:xfrm>
            <a:off x="722313" y="2590800"/>
            <a:ext cx="7772400" cy="1362075"/>
          </a:xfrm>
        </p:spPr>
        <p:txBody>
          <a:bodyPr anchor="t">
            <a:noAutofit/>
          </a:bodyPr>
          <a:lstStyle>
            <a:lvl1pPr algn="l">
              <a:defRPr sz="4400" b="1" cap="none"/>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lvl1pPr>
              <a:defRPr>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2827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52400" y="0"/>
            <a:ext cx="8534400" cy="1143000"/>
          </a:xfrm>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152400" y="1168052"/>
            <a:ext cx="4191000" cy="4970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67637"/>
            <a:ext cx="4038600" cy="41663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855670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52400" y="0"/>
            <a:ext cx="8534400" cy="1143000"/>
          </a:xfrm>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152400" y="1168052"/>
            <a:ext cx="4191000" cy="4970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67637"/>
            <a:ext cx="4038600" cy="41663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94986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9" name="Picture 8"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3" name="Text Placeholder 2"/>
          <p:cNvSpPr>
            <a:spLocks noGrp="1"/>
          </p:cNvSpPr>
          <p:nvPr>
            <p:ph type="body" idx="1"/>
          </p:nvPr>
        </p:nvSpPr>
        <p:spPr>
          <a:xfrm>
            <a:off x="152400" y="1191768"/>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1831530"/>
            <a:ext cx="42062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4" y="1191768"/>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4" y="1831530"/>
            <a:ext cx="4206240" cy="35024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
        <p:nvSpPr>
          <p:cNvPr id="12" name="Title 1"/>
          <p:cNvSpPr>
            <a:spLocks noGrp="1"/>
          </p:cNvSpPr>
          <p:nvPr>
            <p:ph type="title"/>
          </p:nvPr>
        </p:nvSpPr>
        <p:spPr>
          <a:xfrm>
            <a:off x="152400" y="0"/>
            <a:ext cx="8534400" cy="1143000"/>
          </a:xfrm>
        </p:spPr>
        <p:txBody>
          <a:bodyPr/>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941599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7" name="Title 1"/>
          <p:cNvSpPr>
            <a:spLocks noGrp="1"/>
          </p:cNvSpPr>
          <p:nvPr>
            <p:ph type="title"/>
          </p:nvPr>
        </p:nvSpPr>
        <p:spPr>
          <a:xfrm>
            <a:off x="152400" y="0"/>
            <a:ext cx="8839200" cy="1143000"/>
          </a:xfrm>
        </p:spPr>
        <p:txBody>
          <a:bodyPr/>
          <a:lstStyle>
            <a:lvl1pPr algn="l">
              <a:defRPr b="1"/>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58067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6"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1254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0609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944602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792288" y="41148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304800"/>
            <a:ext cx="54864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681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41738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AE PPTemplate-Cover-2.png"/>
          <p:cNvPicPr>
            <a:picLocks noChangeAspect="1"/>
          </p:cNvPicPr>
          <p:nvPr/>
        </p:nvPicPr>
        <p:blipFill>
          <a:blip r:embed="rId2" cstate="print"/>
          <a:stretch>
            <a:fillRect/>
          </a:stretch>
        </p:blipFill>
        <p:spPr>
          <a:xfrm>
            <a:off x="0" y="0"/>
            <a:ext cx="9144000" cy="6889562"/>
          </a:xfrm>
          <a:prstGeom prst="rect">
            <a:avLst/>
          </a:prstGeom>
        </p:spPr>
      </p:pic>
    </p:spTree>
    <p:extLst>
      <p:ext uri="{BB962C8B-B14F-4D97-AF65-F5344CB8AC3E}">
        <p14:creationId xmlns:p14="http://schemas.microsoft.com/office/powerpoint/2010/main" val="154627523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idx="1"/>
          </p:nvPr>
        </p:nvSpPr>
        <p:spPr>
          <a:xfrm>
            <a:off x="152400" y="1168052"/>
            <a:ext cx="8839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0B29E3A4-D1A3-4685-8A36-9CB26A3FB6C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80671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56845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52400" y="0"/>
            <a:ext cx="8839200" cy="1143000"/>
          </a:xfrm>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idx="1"/>
          </p:nvPr>
        </p:nvSpPr>
        <p:spPr>
          <a:xfrm>
            <a:off x="152400" y="1168052"/>
            <a:ext cx="8839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761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9" name="Picture 8"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3" name="Text Placeholder 2"/>
          <p:cNvSpPr>
            <a:spLocks noGrp="1"/>
          </p:cNvSpPr>
          <p:nvPr>
            <p:ph type="body" idx="1"/>
          </p:nvPr>
        </p:nvSpPr>
        <p:spPr>
          <a:xfrm>
            <a:off x="152400" y="1191768"/>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1831530"/>
            <a:ext cx="42062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4" y="1191768"/>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4" y="1831530"/>
            <a:ext cx="4206240" cy="35024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
        <p:nvSpPr>
          <p:cNvPr id="12" name="Title 1"/>
          <p:cNvSpPr>
            <a:spLocks noGrp="1"/>
          </p:cNvSpPr>
          <p:nvPr>
            <p:ph type="title"/>
          </p:nvPr>
        </p:nvSpPr>
        <p:spPr>
          <a:xfrm>
            <a:off x="152400" y="0"/>
            <a:ext cx="8534400" cy="1143000"/>
          </a:xfrm>
        </p:spPr>
        <p:txBody>
          <a:bodyPr/>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092434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hasCustomPrompt="1"/>
          </p:nvPr>
        </p:nvSpPr>
        <p:spPr>
          <a:xfrm>
            <a:off x="722313" y="2590800"/>
            <a:ext cx="7772400" cy="1362075"/>
          </a:xfrm>
        </p:spPr>
        <p:txBody>
          <a:bodyPr anchor="t">
            <a:noAutofit/>
          </a:bodyPr>
          <a:lstStyle>
            <a:lvl1pPr algn="l">
              <a:defRPr sz="4400" b="1" cap="none"/>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lvl1pPr>
              <a:defRPr>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2918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52400" y="0"/>
            <a:ext cx="8534400" cy="1143000"/>
          </a:xfrm>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152400" y="1168052"/>
            <a:ext cx="4191000" cy="4970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67637"/>
            <a:ext cx="4038600" cy="41663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14416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9" name="Picture 8"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3" name="Text Placeholder 2"/>
          <p:cNvSpPr>
            <a:spLocks noGrp="1"/>
          </p:cNvSpPr>
          <p:nvPr>
            <p:ph type="body" idx="1"/>
          </p:nvPr>
        </p:nvSpPr>
        <p:spPr>
          <a:xfrm>
            <a:off x="152400" y="1191768"/>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1831530"/>
            <a:ext cx="42062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4" y="1191768"/>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4" y="1831530"/>
            <a:ext cx="4206240" cy="35024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
        <p:nvSpPr>
          <p:cNvPr id="12" name="Title 1"/>
          <p:cNvSpPr>
            <a:spLocks noGrp="1"/>
          </p:cNvSpPr>
          <p:nvPr>
            <p:ph type="title"/>
          </p:nvPr>
        </p:nvSpPr>
        <p:spPr>
          <a:xfrm>
            <a:off x="152400" y="0"/>
            <a:ext cx="8534400" cy="1143000"/>
          </a:xfrm>
        </p:spPr>
        <p:txBody>
          <a:bodyPr/>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400452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7" name="Title 1"/>
          <p:cNvSpPr>
            <a:spLocks noGrp="1"/>
          </p:cNvSpPr>
          <p:nvPr>
            <p:ph type="title"/>
          </p:nvPr>
        </p:nvSpPr>
        <p:spPr>
          <a:xfrm>
            <a:off x="152400" y="0"/>
            <a:ext cx="8839200" cy="1143000"/>
          </a:xfrm>
        </p:spPr>
        <p:txBody>
          <a:bodyPr/>
          <a:lstStyle>
            <a:lvl1pPr algn="l">
              <a:defRPr b="1"/>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7969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6"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61836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0609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460071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792288" y="41148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304800"/>
            <a:ext cx="54864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681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74860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7" name="Title 1"/>
          <p:cNvSpPr>
            <a:spLocks noGrp="1"/>
          </p:cNvSpPr>
          <p:nvPr>
            <p:ph type="title"/>
          </p:nvPr>
        </p:nvSpPr>
        <p:spPr>
          <a:xfrm>
            <a:off x="152400" y="0"/>
            <a:ext cx="8839200" cy="1143000"/>
          </a:xfrm>
        </p:spPr>
        <p:txBody>
          <a:bodyPr/>
          <a:lstStyle>
            <a:lvl1pPr algn="l">
              <a:defRPr b="1"/>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845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6"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4048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0609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4823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descr="AE PPT-bottom-internal.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792288" y="41148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304800"/>
            <a:ext cx="54864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681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4E0DB3EF-A03F-467E-9BD4-91965475E4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4002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DB3EF-A03F-467E-9BD4-91965475E4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6728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DB3EF-A03F-467E-9BD4-91965475E4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091278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DB3EF-A03F-467E-9BD4-91965475E4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625477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DB3EF-A03F-467E-9BD4-91965475E4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30484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DB3EF-A03F-467E-9BD4-91965475E4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170887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9E3A4-D1A3-4685-8A36-9CB26A3FB6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4646085"/>
      </p:ext>
    </p:extLst>
  </p:cSld>
  <p:clrMap bg1="lt1" tx1="dk1" bg2="lt2" tx2="dk2" accent1="accent1" accent2="accent2" accent3="accent3" accent4="accent4" accent5="accent5" accent6="accent6" hlink="hlink" folHlink="folHlink"/>
  <p:sldLayoutIdLst>
    <p:sldLayoutId id="2147483723" r:id="rId1"/>
    <p:sldLayoutId id="214748372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DB3EF-A03F-467E-9BD4-91965475E4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20977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hyperlink" Target="http://www.fhwa.dot.gov/map21/guidance/guidesafetydata.cfm" TargetMode="External"/><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hyperlink" Target="http://www.fhwa.dot.gov/map21/qandas/qassds.cf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hyperlink" Target="mailto:Robert.pollack@dot.gov" TargetMode="External"/><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hwa.dot.gov/map21/guidance/guidesafetydata.cf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fhwa.dot.gov/map21/qandas/qassds.cf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524000"/>
            <a:ext cx="9143999" cy="2209800"/>
          </a:xfrm>
        </p:spPr>
        <p:txBody>
          <a:bodyPr>
            <a:normAutofit/>
          </a:bodyPr>
          <a:lstStyle/>
          <a:p>
            <a:r>
              <a:rPr lang="en-US" baseline="0" dirty="0" smtClean="0"/>
              <a:t>MAP–21</a:t>
            </a:r>
            <a:br>
              <a:rPr lang="en-US" baseline="0" dirty="0" smtClean="0"/>
            </a:br>
            <a:r>
              <a:rPr lang="en-US" baseline="0" dirty="0" smtClean="0"/>
              <a:t>Guidance on State Safety Data Systems</a:t>
            </a:r>
            <a:endParaRPr lang="en-US" dirty="0"/>
          </a:p>
        </p:txBody>
      </p:sp>
      <p:sp>
        <p:nvSpPr>
          <p:cNvPr id="2" name="Subtitle 1"/>
          <p:cNvSpPr>
            <a:spLocks noGrp="1"/>
          </p:cNvSpPr>
          <p:nvPr>
            <p:ph type="subTitle" idx="1"/>
          </p:nvPr>
        </p:nvSpPr>
        <p:spPr>
          <a:xfrm>
            <a:off x="1371600" y="4876800"/>
            <a:ext cx="6400800" cy="1828800"/>
          </a:xfrm>
        </p:spPr>
        <p:txBody>
          <a:bodyPr>
            <a:normAutofit/>
          </a:bodyPr>
          <a:lstStyle/>
          <a:p>
            <a:r>
              <a:rPr lang="en-US" dirty="0" smtClean="0"/>
              <a:t>Robert Pollack</a:t>
            </a:r>
          </a:p>
          <a:p>
            <a:r>
              <a:rPr lang="en-US" dirty="0" smtClean="0"/>
              <a:t>FHWA</a:t>
            </a:r>
          </a:p>
          <a:p>
            <a:r>
              <a:rPr lang="en-US" dirty="0" smtClean="0"/>
              <a:t>November 18, 2013</a:t>
            </a:r>
            <a:endParaRPr lang="en-US" dirty="0"/>
          </a:p>
        </p:txBody>
      </p:sp>
      <p:sp>
        <p:nvSpPr>
          <p:cNvPr id="3" name="Slide Number Placeholder 2"/>
          <p:cNvSpPr>
            <a:spLocks noGrp="1"/>
          </p:cNvSpPr>
          <p:nvPr>
            <p:ph type="sldNum" sz="quarter" idx="4294967295"/>
          </p:nvPr>
        </p:nvSpPr>
        <p:spPr>
          <a:xfrm>
            <a:off x="7010400" y="6492875"/>
            <a:ext cx="2133600" cy="365125"/>
          </a:xfrm>
        </p:spPr>
        <p:txBody>
          <a:bodyPr/>
          <a:lstStyle/>
          <a:p>
            <a:fld id="{4E0DB3EF-A03F-467E-9BD4-91965475E497}" type="slidenum">
              <a:rPr lang="en-US" b="1" smtClean="0">
                <a:solidFill>
                  <a:prstClr val="black">
                    <a:tint val="75000"/>
                  </a:prstClr>
                </a:solidFill>
              </a:rPr>
              <a:pPr/>
              <a:t>1</a:t>
            </a:fld>
            <a:endParaRPr lang="en-US" b="1" dirty="0">
              <a:solidFill>
                <a:prstClr val="black">
                  <a:tint val="75000"/>
                </a:prst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4927" y="3733800"/>
            <a:ext cx="6248400" cy="1187768"/>
          </a:xfrm>
          <a:prstGeom prst="rect">
            <a:avLst/>
          </a:prstGeom>
        </p:spPr>
      </p:pic>
    </p:spTree>
    <p:extLst>
      <p:ext uri="{BB962C8B-B14F-4D97-AF65-F5344CB8AC3E}">
        <p14:creationId xmlns:p14="http://schemas.microsoft.com/office/powerpoint/2010/main" val="2264125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Requirements:</a:t>
            </a:r>
            <a:br>
              <a:rPr lang="en-US" dirty="0" smtClean="0"/>
            </a:br>
            <a:r>
              <a:rPr lang="en-US" dirty="0" smtClean="0"/>
              <a:t>Analysis and Evaluation Capabilities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Ability to perform problem ID and countermeasure analysis</a:t>
            </a:r>
          </a:p>
          <a:p>
            <a:r>
              <a:rPr lang="en-US" dirty="0" smtClean="0"/>
              <a:t>ID hazardous locations</a:t>
            </a:r>
          </a:p>
          <a:p>
            <a:r>
              <a:rPr lang="en-US" dirty="0" smtClean="0"/>
              <a:t>Develop strategic and performance based safety goals</a:t>
            </a:r>
          </a:p>
          <a:p>
            <a:r>
              <a:rPr lang="en-US" dirty="0" smtClean="0"/>
              <a:t>Advance State capabilities for data collection, analysis and integration</a:t>
            </a:r>
          </a:p>
          <a:p>
            <a:r>
              <a:rPr lang="en-US" dirty="0" smtClean="0"/>
              <a:t>Determine priorities and schedules for correction of hazardous locations and conditions </a:t>
            </a:r>
          </a:p>
          <a:p>
            <a:r>
              <a:rPr lang="en-US" dirty="0" smtClean="0"/>
              <a:t>Establish an evaluation process to assess results achieved by safety projects</a:t>
            </a:r>
          </a:p>
          <a:p>
            <a:pPr marL="0" indent="0">
              <a:buNone/>
            </a:pPr>
            <a:endParaRPr lang="en-US" dirty="0"/>
          </a:p>
        </p:txBody>
      </p:sp>
      <p:sp>
        <p:nvSpPr>
          <p:cNvPr id="4" name="Slide Number Placeholder 3"/>
          <p:cNvSpPr>
            <a:spLocks noGrp="1"/>
          </p:cNvSpPr>
          <p:nvPr>
            <p:ph type="sldNum" sz="quarter" idx="12"/>
          </p:nvPr>
        </p:nvSpPr>
        <p:spPr/>
        <p:txBody>
          <a:bodyPr/>
          <a:lstStyle/>
          <a:p>
            <a:fld id="{4E0DB3EF-A03F-467E-9BD4-91965475E497}"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305921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Subset of Model Inventory of Roadway Elements (MIRE) to be Collected</a:t>
            </a:r>
            <a:endParaRPr lang="en-US" dirty="0"/>
          </a:p>
        </p:txBody>
      </p:sp>
      <p:sp>
        <p:nvSpPr>
          <p:cNvPr id="3" name="Content Placeholder 2"/>
          <p:cNvSpPr>
            <a:spLocks noGrp="1"/>
          </p:cNvSpPr>
          <p:nvPr>
            <p:ph idx="1"/>
          </p:nvPr>
        </p:nvSpPr>
        <p:spPr/>
        <p:txBody>
          <a:bodyPr/>
          <a:lstStyle/>
          <a:p>
            <a:r>
              <a:rPr lang="en-US" dirty="0" smtClean="0"/>
              <a:t>MAP-21 required the establishment of a subset of MIRE elements that are useful for roadway safety</a:t>
            </a:r>
          </a:p>
          <a:p>
            <a:r>
              <a:rPr lang="en-US" dirty="0" smtClean="0"/>
              <a:t>Subset enables jurisdictions to analyze crash experience of roadway networks relative to the expected average crash frequency given roadway and traffic characteristics at specific locations</a:t>
            </a:r>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4E0DB3EF-A03F-467E-9BD4-91965475E497}"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val="231387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Subset of Model Inventory of Roadway Elements (MIRE) to be </a:t>
            </a:r>
            <a:r>
              <a:rPr lang="en-US" dirty="0" smtClean="0"/>
              <a:t>Collected – Cont.</a:t>
            </a:r>
            <a:endParaRPr lang="en-US" dirty="0"/>
          </a:p>
        </p:txBody>
      </p:sp>
      <p:sp>
        <p:nvSpPr>
          <p:cNvPr id="3" name="Content Placeholder 2"/>
          <p:cNvSpPr>
            <a:spLocks noGrp="1"/>
          </p:cNvSpPr>
          <p:nvPr>
            <p:ph idx="1"/>
          </p:nvPr>
        </p:nvSpPr>
        <p:spPr/>
        <p:txBody>
          <a:bodyPr/>
          <a:lstStyle/>
          <a:p>
            <a:r>
              <a:rPr lang="en-US" dirty="0" smtClean="0"/>
              <a:t>For roads </a:t>
            </a:r>
            <a:r>
              <a:rPr lang="en-US" u="sng" dirty="0" smtClean="0"/>
              <a:t>&gt;</a:t>
            </a:r>
            <a:r>
              <a:rPr lang="en-US" dirty="0" smtClean="0"/>
              <a:t> 400 AADT subset includes:</a:t>
            </a:r>
          </a:p>
          <a:p>
            <a:pPr lvl="1"/>
            <a:r>
              <a:rPr lang="en-US" dirty="0" smtClean="0"/>
              <a:t>Road segment elements</a:t>
            </a:r>
          </a:p>
          <a:p>
            <a:pPr lvl="1"/>
            <a:r>
              <a:rPr lang="en-US" dirty="0" smtClean="0"/>
              <a:t>Intersection elements</a:t>
            </a:r>
          </a:p>
          <a:p>
            <a:pPr lvl="1"/>
            <a:r>
              <a:rPr lang="en-US" dirty="0" smtClean="0"/>
              <a:t>Interchange/ramp elements</a:t>
            </a:r>
            <a:endParaRPr lang="en-US" dirty="0"/>
          </a:p>
          <a:p>
            <a:r>
              <a:rPr lang="en-US" dirty="0" smtClean="0"/>
              <a:t>For roads &lt; 400 AADT subset includes: </a:t>
            </a:r>
          </a:p>
          <a:p>
            <a:pPr lvl="1"/>
            <a:r>
              <a:rPr lang="en-US" dirty="0"/>
              <a:t>Road segment elements</a:t>
            </a:r>
          </a:p>
          <a:p>
            <a:pPr lvl="1"/>
            <a:r>
              <a:rPr lang="en-US" dirty="0"/>
              <a:t>Intersection elements</a:t>
            </a:r>
          </a:p>
          <a:p>
            <a:endParaRPr lang="en-US" dirty="0"/>
          </a:p>
        </p:txBody>
      </p:sp>
      <p:sp>
        <p:nvSpPr>
          <p:cNvPr id="4" name="Slide Number Placeholder 3"/>
          <p:cNvSpPr>
            <a:spLocks noGrp="1"/>
          </p:cNvSpPr>
          <p:nvPr>
            <p:ph type="sldNum" sz="quarter" idx="12"/>
          </p:nvPr>
        </p:nvSpPr>
        <p:spPr/>
        <p:txBody>
          <a:bodyPr/>
          <a:lstStyle/>
          <a:p>
            <a:fld id="{4E0DB3EF-A03F-467E-9BD4-91965475E497}" type="slidenum">
              <a:rPr lang="en-US" smtClean="0">
                <a:solidFill>
                  <a:prstClr val="white"/>
                </a:solidFill>
              </a:rPr>
              <a:pPr/>
              <a:t>12</a:t>
            </a:fld>
            <a:endParaRPr lang="en-US" dirty="0">
              <a:solidFill>
                <a:prstClr val="white"/>
              </a:solidFill>
            </a:endParaRPr>
          </a:p>
        </p:txBody>
      </p:sp>
    </p:spTree>
    <p:extLst>
      <p:ext uri="{BB962C8B-B14F-4D97-AF65-F5344CB8AC3E}">
        <p14:creationId xmlns:p14="http://schemas.microsoft.com/office/powerpoint/2010/main" val="187233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FDE Roadway Segment Data Elements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BC956F3-94CB-4225-B80D-D5B5BEA895E6}" type="slidenum">
              <a:rPr lang="en-US" smtClean="0"/>
              <a:pPr/>
              <a:t>13</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56" t="16811" r="13621" b="5926"/>
          <a:stretch/>
        </p:blipFill>
        <p:spPr bwMode="auto">
          <a:xfrm>
            <a:off x="1" y="1143000"/>
            <a:ext cx="9143999"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81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FDE Intersection Data Elements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BC956F3-94CB-4225-B80D-D5B5BEA895E6}" type="slidenum">
              <a:rPr lang="en-US" smtClean="0"/>
              <a:pPr/>
              <a:t>14</a:t>
            </a:fld>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026" t="16325" r="13362" b="6250"/>
          <a:stretch/>
        </p:blipFill>
        <p:spPr bwMode="auto">
          <a:xfrm>
            <a:off x="76199" y="1295400"/>
            <a:ext cx="8915401" cy="5263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9825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FDE Interchange Data Elements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BC956F3-94CB-4225-B80D-D5B5BEA895E6}" type="slidenum">
              <a:rPr lang="en-US" smtClean="0"/>
              <a:pPr/>
              <a:t>15</a:t>
            </a:fld>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285" t="16811" r="13620" b="5603"/>
          <a:stretch/>
        </p:blipFill>
        <p:spPr bwMode="auto">
          <a:xfrm>
            <a:off x="102476" y="990600"/>
            <a:ext cx="8889124"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02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MAP-21 Eligible Safety Data Collection, Analysis, and Improvement Activities</a:t>
            </a:r>
            <a:endParaRPr lang="en-US" dirty="0"/>
          </a:p>
        </p:txBody>
      </p:sp>
      <p:sp>
        <p:nvSpPr>
          <p:cNvPr id="3" name="Content Placeholder 2"/>
          <p:cNvSpPr>
            <a:spLocks noGrp="1"/>
          </p:cNvSpPr>
          <p:nvPr>
            <p:ph idx="1"/>
          </p:nvPr>
        </p:nvSpPr>
        <p:spPr/>
        <p:txBody>
          <a:bodyPr/>
          <a:lstStyle/>
          <a:p>
            <a:r>
              <a:rPr lang="en-US" dirty="0" smtClean="0"/>
              <a:t>“Highway safety improvement projects are defined as strategies, activities and projects on a public road that are consistent with a State’s SHSP and correct or improve a hazardous road location or feature or address a highway safety problem.”</a:t>
            </a:r>
          </a:p>
          <a:p>
            <a:r>
              <a:rPr lang="en-US" dirty="0" smtClean="0"/>
              <a:t>Collection, analysis and improvement of safety data is specifically identified as an eligible project within the definition of a HSIP</a:t>
            </a:r>
          </a:p>
          <a:p>
            <a:endParaRPr lang="en-US" dirty="0"/>
          </a:p>
        </p:txBody>
      </p:sp>
      <p:sp>
        <p:nvSpPr>
          <p:cNvPr id="4" name="Slide Number Placeholder 3"/>
          <p:cNvSpPr>
            <a:spLocks noGrp="1"/>
          </p:cNvSpPr>
          <p:nvPr>
            <p:ph type="sldNum" sz="quarter" idx="12"/>
          </p:nvPr>
        </p:nvSpPr>
        <p:spPr/>
        <p:txBody>
          <a:bodyPr/>
          <a:lstStyle/>
          <a:p>
            <a:fld id="{4E0DB3EF-A03F-467E-9BD4-91965475E497}"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val="2890038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Complementary Processes</a:t>
            </a:r>
            <a:endParaRPr lang="en-US" dirty="0"/>
          </a:p>
        </p:txBody>
      </p:sp>
      <p:sp>
        <p:nvSpPr>
          <p:cNvPr id="3" name="Content Placeholder 2"/>
          <p:cNvSpPr>
            <a:spLocks noGrp="1"/>
          </p:cNvSpPr>
          <p:nvPr>
            <p:ph idx="1"/>
          </p:nvPr>
        </p:nvSpPr>
        <p:spPr>
          <a:xfrm>
            <a:off x="152400" y="1168052"/>
            <a:ext cx="8839200" cy="4623148"/>
          </a:xfrm>
        </p:spPr>
        <p:txBody>
          <a:bodyPr>
            <a:normAutofit lnSpcReduction="10000"/>
          </a:bodyPr>
          <a:lstStyle/>
          <a:p>
            <a:r>
              <a:rPr lang="en-US" dirty="0" smtClean="0"/>
              <a:t>MAP-21 specifies that State efforts to advance their capabilities for safety data collection, analysis and integration be conducted in a manner complements the Highway Safety Plan (NHTSA) and the Commercial Vehicle Safety Plan (FMCSA).</a:t>
            </a:r>
          </a:p>
          <a:p>
            <a:r>
              <a:rPr lang="en-US" dirty="0" smtClean="0"/>
              <a:t>The State TRCC </a:t>
            </a:r>
          </a:p>
          <a:p>
            <a:r>
              <a:rPr lang="en-US" dirty="0" smtClean="0"/>
              <a:t>The State’s Traffic Records Strategic Plan</a:t>
            </a:r>
          </a:p>
          <a:p>
            <a:pPr lvl="1"/>
            <a:r>
              <a:rPr lang="en-US" dirty="0" smtClean="0"/>
              <a:t>MIRE FDE Implementation Plan</a:t>
            </a:r>
          </a:p>
          <a:p>
            <a:pPr marL="0" indent="0">
              <a:buNone/>
            </a:pPr>
            <a:endParaRPr lang="en-US" dirty="0"/>
          </a:p>
        </p:txBody>
      </p:sp>
      <p:sp>
        <p:nvSpPr>
          <p:cNvPr id="4" name="Slide Number Placeholder 3"/>
          <p:cNvSpPr>
            <a:spLocks noGrp="1"/>
          </p:cNvSpPr>
          <p:nvPr>
            <p:ph type="sldNum" sz="quarter" idx="12"/>
          </p:nvPr>
        </p:nvSpPr>
        <p:spPr/>
        <p:txBody>
          <a:bodyPr/>
          <a:lstStyle/>
          <a:p>
            <a:fld id="{4E0DB3EF-A03F-467E-9BD4-91965475E497}" type="slidenum">
              <a:rPr lang="en-US" smtClean="0">
                <a:solidFill>
                  <a:prstClr val="white"/>
                </a:solidFill>
              </a:rPr>
              <a:pPr/>
              <a:t>17</a:t>
            </a:fld>
            <a:endParaRPr lang="en-US" dirty="0">
              <a:solidFill>
                <a:prstClr val="white"/>
              </a:solidFill>
            </a:endParaRPr>
          </a:p>
        </p:txBody>
      </p:sp>
    </p:spTree>
    <p:extLst>
      <p:ext uri="{BB962C8B-B14F-4D97-AF65-F5344CB8AC3E}">
        <p14:creationId xmlns:p14="http://schemas.microsoft.com/office/powerpoint/2010/main" val="1717710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State and Local </a:t>
            </a:r>
            <a:r>
              <a:rPr lang="en-US" dirty="0" err="1" smtClean="0"/>
              <a:t>Govt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Better communications between State and Local Government agencies</a:t>
            </a:r>
          </a:p>
          <a:p>
            <a:r>
              <a:rPr lang="en-US" dirty="0" smtClean="0"/>
              <a:t>Closer examination of data needs</a:t>
            </a:r>
          </a:p>
          <a:p>
            <a:r>
              <a:rPr lang="en-US" dirty="0" smtClean="0"/>
              <a:t>Coordination on measures to share data </a:t>
            </a:r>
          </a:p>
          <a:p>
            <a:pPr lvl="1"/>
            <a:r>
              <a:rPr lang="en-US" dirty="0" smtClean="0"/>
              <a:t>Data transfers</a:t>
            </a:r>
          </a:p>
          <a:p>
            <a:pPr lvl="1"/>
            <a:r>
              <a:rPr lang="en-US" dirty="0" smtClean="0"/>
              <a:t>Data integration</a:t>
            </a:r>
          </a:p>
          <a:p>
            <a:r>
              <a:rPr lang="en-US" dirty="0" smtClean="0"/>
              <a:t>FHWA support</a:t>
            </a:r>
          </a:p>
          <a:p>
            <a:pPr lvl="1"/>
            <a:r>
              <a:rPr lang="en-US" dirty="0" smtClean="0"/>
              <a:t>RDIP</a:t>
            </a:r>
          </a:p>
          <a:p>
            <a:pPr lvl="1"/>
            <a:r>
              <a:rPr lang="en-US" dirty="0" smtClean="0"/>
              <a:t>RDETAP</a:t>
            </a:r>
            <a:endParaRPr lang="en-US" dirty="0"/>
          </a:p>
        </p:txBody>
      </p:sp>
      <p:sp>
        <p:nvSpPr>
          <p:cNvPr id="4" name="Slide Number Placeholder 3"/>
          <p:cNvSpPr>
            <a:spLocks noGrp="1"/>
          </p:cNvSpPr>
          <p:nvPr>
            <p:ph type="sldNum" sz="quarter" idx="12"/>
          </p:nvPr>
        </p:nvSpPr>
        <p:spPr/>
        <p:txBody>
          <a:bodyPr/>
          <a:lstStyle/>
          <a:p>
            <a:fld id="{4E0DB3EF-A03F-467E-9BD4-91965475E497}"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368701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Safety Data Guidance Links</a:t>
            </a:r>
            <a:endParaRPr lang="en-US" dirty="0"/>
          </a:p>
        </p:txBody>
      </p:sp>
      <p:sp>
        <p:nvSpPr>
          <p:cNvPr id="3" name="Content Placeholder 2"/>
          <p:cNvSpPr>
            <a:spLocks noGrp="1"/>
          </p:cNvSpPr>
          <p:nvPr>
            <p:ph idx="1"/>
          </p:nvPr>
        </p:nvSpPr>
        <p:spPr/>
        <p:txBody>
          <a:bodyPr/>
          <a:lstStyle/>
          <a:p>
            <a:r>
              <a:rPr lang="en-US" dirty="0" smtClean="0"/>
              <a:t>Guidance on State Safety Data Systems</a:t>
            </a:r>
          </a:p>
          <a:p>
            <a:pPr marL="457200" lvl="1" indent="0">
              <a:buNone/>
            </a:pPr>
            <a:r>
              <a:rPr lang="en-US" dirty="0" smtClean="0">
                <a:hlinkClick r:id="rId3"/>
              </a:rPr>
              <a:t>http</a:t>
            </a:r>
            <a:r>
              <a:rPr lang="en-US" dirty="0">
                <a:hlinkClick r:id="rId3"/>
              </a:rPr>
              <a:t>://</a:t>
            </a:r>
            <a:r>
              <a:rPr lang="en-US" dirty="0" smtClean="0">
                <a:hlinkClick r:id="rId3"/>
              </a:rPr>
              <a:t>www.fhwa.dot.gov/map21/guidance/guidesafetydata.cfm</a:t>
            </a:r>
            <a:r>
              <a:rPr lang="en-US" dirty="0" smtClean="0"/>
              <a:t> </a:t>
            </a:r>
          </a:p>
          <a:p>
            <a:endParaRPr lang="en-US" dirty="0" smtClean="0"/>
          </a:p>
          <a:p>
            <a:r>
              <a:rPr lang="en-US" dirty="0" smtClean="0"/>
              <a:t>Question &amp; Answer on State Safety Data Systems</a:t>
            </a:r>
          </a:p>
          <a:p>
            <a:pPr marL="457200" lvl="1" indent="0">
              <a:buNone/>
            </a:pPr>
            <a:r>
              <a:rPr lang="en-US" dirty="0">
                <a:hlinkClick r:id="rId4"/>
              </a:rPr>
              <a:t>http://</a:t>
            </a:r>
            <a:r>
              <a:rPr lang="en-US" dirty="0" smtClean="0">
                <a:hlinkClick r:id="rId4"/>
              </a:rPr>
              <a:t>www.fhwa.dot.gov/map21/qandas/qassds.cfm</a:t>
            </a:r>
            <a:r>
              <a:rPr lang="en-US" dirty="0" smtClean="0"/>
              <a:t> </a:t>
            </a:r>
            <a:endParaRPr lang="en-US" dirty="0"/>
          </a:p>
          <a:p>
            <a:endParaRPr lang="en-US" dirty="0"/>
          </a:p>
        </p:txBody>
      </p:sp>
      <p:sp>
        <p:nvSpPr>
          <p:cNvPr id="4" name="Slide Number Placeholder 3"/>
          <p:cNvSpPr>
            <a:spLocks noGrp="1"/>
          </p:cNvSpPr>
          <p:nvPr>
            <p:ph type="sldNum" sz="quarter" idx="12"/>
          </p:nvPr>
        </p:nvSpPr>
        <p:spPr/>
        <p:txBody>
          <a:bodyPr/>
          <a:lstStyle/>
          <a:p>
            <a:fld id="{4E0DB3EF-A03F-467E-9BD4-91965475E497}" type="slidenum">
              <a:rPr lang="en-US" smtClean="0">
                <a:solidFill>
                  <a:prstClr val="white"/>
                </a:solidFill>
              </a:rPr>
              <a:pPr/>
              <a:t>19</a:t>
            </a:fld>
            <a:endParaRPr lang="en-US" dirty="0">
              <a:solidFill>
                <a:prstClr val="white"/>
              </a:solidFill>
            </a:endParaRPr>
          </a:p>
        </p:txBody>
      </p:sp>
    </p:spTree>
    <p:extLst>
      <p:ext uri="{BB962C8B-B14F-4D97-AF65-F5344CB8AC3E}">
        <p14:creationId xmlns:p14="http://schemas.microsoft.com/office/powerpoint/2010/main" val="3175881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dirty="0" smtClean="0"/>
              <a:t>Data-Driven Safety Challenges</a:t>
            </a:r>
          </a:p>
        </p:txBody>
      </p:sp>
      <p:sp>
        <p:nvSpPr>
          <p:cNvPr id="9219" name="Content Placeholder 2"/>
          <p:cNvSpPr>
            <a:spLocks noGrp="1"/>
          </p:cNvSpPr>
          <p:nvPr>
            <p:ph idx="1"/>
          </p:nvPr>
        </p:nvSpPr>
        <p:spPr>
          <a:xfrm>
            <a:off x="152400" y="1168400"/>
            <a:ext cx="8839200" cy="4343400"/>
          </a:xfrm>
        </p:spPr>
        <p:txBody>
          <a:bodyPr>
            <a:normAutofit/>
          </a:bodyPr>
          <a:lstStyle/>
          <a:p>
            <a:r>
              <a:rPr lang="en-US" dirty="0" smtClean="0"/>
              <a:t>What data to collect, how much to collect, what type of analysis to perform, and evaluation of safety improvement. </a:t>
            </a:r>
          </a:p>
          <a:p>
            <a:endParaRPr lang="en-US" dirty="0" smtClean="0"/>
          </a:p>
          <a:p>
            <a:pPr lvl="1">
              <a:buFont typeface="Arial" charset="0"/>
              <a:buNone/>
            </a:pPr>
            <a:r>
              <a:rPr lang="en-US" dirty="0" smtClean="0"/>
              <a:t>FHWA tools to address these challenges include:</a:t>
            </a:r>
          </a:p>
          <a:p>
            <a:pPr lvl="1">
              <a:buFont typeface="Arial" charset="0"/>
              <a:buNone/>
            </a:pPr>
            <a:endParaRPr lang="en-US" dirty="0" smtClean="0"/>
          </a:p>
          <a:p>
            <a:pPr marL="973138" lvl="1" indent="-339725"/>
            <a:r>
              <a:rPr lang="en-US" sz="2400" dirty="0" smtClean="0"/>
              <a:t>Roadway Safety Data Program</a:t>
            </a:r>
          </a:p>
          <a:p>
            <a:pPr lvl="1"/>
            <a:endParaRPr lang="en-US" dirty="0" smtClean="0"/>
          </a:p>
        </p:txBody>
      </p:sp>
    </p:spTree>
    <p:extLst>
      <p:ext uri="{BB962C8B-B14F-4D97-AF65-F5344CB8AC3E}">
        <p14:creationId xmlns:p14="http://schemas.microsoft.com/office/powerpoint/2010/main" val="1044836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Contact Information</a:t>
            </a:r>
            <a:endParaRPr lang="en-US" dirty="0"/>
          </a:p>
        </p:txBody>
      </p:sp>
      <p:sp>
        <p:nvSpPr>
          <p:cNvPr id="7" name="Content Placeholder 6"/>
          <p:cNvSpPr>
            <a:spLocks noGrp="1"/>
          </p:cNvSpPr>
          <p:nvPr>
            <p:ph idx="1"/>
          </p:nvPr>
        </p:nvSpPr>
        <p:spPr/>
        <p:txBody>
          <a:bodyPr/>
          <a:lstStyle/>
          <a:p>
            <a:endParaRPr lang="en-US" dirty="0" smtClean="0"/>
          </a:p>
          <a:p>
            <a:r>
              <a:rPr lang="en-US" dirty="0" smtClean="0"/>
              <a:t>Robert Pollack</a:t>
            </a:r>
          </a:p>
          <a:p>
            <a:r>
              <a:rPr lang="en-US" dirty="0" smtClean="0"/>
              <a:t>FHWA Office of Safety</a:t>
            </a:r>
          </a:p>
          <a:p>
            <a:r>
              <a:rPr lang="en-US" dirty="0" smtClean="0">
                <a:hlinkClick r:id="rId3"/>
              </a:rPr>
              <a:t>Robert.pollack@dot.gov</a:t>
            </a:r>
            <a:endParaRPr lang="en-US" dirty="0" smtClean="0"/>
          </a:p>
          <a:p>
            <a:r>
              <a:rPr lang="en-US" dirty="0" smtClean="0"/>
              <a:t>202-366-5019</a:t>
            </a:r>
            <a:endParaRPr lang="en-US" dirty="0"/>
          </a:p>
        </p:txBody>
      </p:sp>
      <p:sp>
        <p:nvSpPr>
          <p:cNvPr id="5" name="Slide Number Placeholder 4"/>
          <p:cNvSpPr>
            <a:spLocks noGrp="1"/>
          </p:cNvSpPr>
          <p:nvPr>
            <p:ph type="sldNum" sz="quarter" idx="12"/>
          </p:nvPr>
        </p:nvSpPr>
        <p:spPr/>
        <p:txBody>
          <a:bodyPr/>
          <a:lstStyle/>
          <a:p>
            <a:fld id="{4E0DB3EF-A03F-467E-9BD4-91965475E497}" type="slidenum">
              <a:rPr lang="en-US" smtClean="0">
                <a:solidFill>
                  <a:prstClr val="white"/>
                </a:solidFill>
              </a:rPr>
              <a:pPr/>
              <a:t>20</a:t>
            </a:fld>
            <a:endParaRPr lang="en-US" dirty="0">
              <a:solidFill>
                <a:prstClr val="white"/>
              </a:solidFill>
            </a:endParaRPr>
          </a:p>
        </p:txBody>
      </p:sp>
    </p:spTree>
    <p:extLst>
      <p:ext uri="{BB962C8B-B14F-4D97-AF65-F5344CB8AC3E}">
        <p14:creationId xmlns:p14="http://schemas.microsoft.com/office/powerpoint/2010/main" val="13287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Themes of MAP-21</a:t>
            </a:r>
          </a:p>
        </p:txBody>
      </p:sp>
      <p:sp>
        <p:nvSpPr>
          <p:cNvPr id="3" name="Content Placeholder 2"/>
          <p:cNvSpPr>
            <a:spLocks noGrp="1"/>
          </p:cNvSpPr>
          <p:nvPr>
            <p:ph idx="1"/>
          </p:nvPr>
        </p:nvSpPr>
        <p:spPr>
          <a:xfrm>
            <a:off x="152400" y="1168052"/>
            <a:ext cx="8839200" cy="4394548"/>
          </a:xfrm>
        </p:spPr>
        <p:txBody>
          <a:bodyPr>
            <a:normAutofit/>
          </a:bodyPr>
          <a:lstStyle/>
          <a:p>
            <a:r>
              <a:rPr lang="en-US" dirty="0"/>
              <a:t>Strengthens America’s highway &amp; public transportation systems</a:t>
            </a:r>
          </a:p>
          <a:p>
            <a:r>
              <a:rPr lang="en-US" dirty="0"/>
              <a:t>Establishes a performance-based Federal program</a:t>
            </a:r>
          </a:p>
          <a:p>
            <a:r>
              <a:rPr lang="en-US" dirty="0" smtClean="0"/>
              <a:t>Supports </a:t>
            </a:r>
            <a:r>
              <a:rPr lang="en-US" dirty="0"/>
              <a:t>the Department’s aggressive safety agenda</a:t>
            </a:r>
          </a:p>
          <a:p>
            <a:r>
              <a:rPr lang="en-US" dirty="0"/>
              <a:t>Simplifies and focuses the Federal program</a:t>
            </a:r>
          </a:p>
          <a:p>
            <a:r>
              <a:rPr lang="en-US" dirty="0"/>
              <a:t>Accelerates project delivery and promotes innovation</a:t>
            </a:r>
          </a:p>
          <a:p>
            <a:endParaRPr lang="en-US" dirty="0" smtClean="0"/>
          </a:p>
        </p:txBody>
      </p:sp>
      <p:sp>
        <p:nvSpPr>
          <p:cNvPr id="4" name="Slide Number Placeholder 3"/>
          <p:cNvSpPr>
            <a:spLocks noGrp="1"/>
          </p:cNvSpPr>
          <p:nvPr>
            <p:ph type="sldNum" sz="quarter" idx="12"/>
          </p:nvPr>
        </p:nvSpPr>
        <p:spPr/>
        <p:txBody>
          <a:bodyPr/>
          <a:lstStyle/>
          <a:p>
            <a:fld id="{4E0DB3EF-A03F-467E-9BD4-91965475E497}"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3903031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 -21 Continues the Highway Safety Improvement Program (HSIP)</a:t>
            </a:r>
            <a:endParaRPr lang="en-US" dirty="0"/>
          </a:p>
        </p:txBody>
      </p:sp>
      <p:sp>
        <p:nvSpPr>
          <p:cNvPr id="3" name="Content Placeholder 2"/>
          <p:cNvSpPr>
            <a:spLocks noGrp="1"/>
          </p:cNvSpPr>
          <p:nvPr>
            <p:ph idx="1"/>
          </p:nvPr>
        </p:nvSpPr>
        <p:spPr>
          <a:xfrm>
            <a:off x="152400" y="1168052"/>
            <a:ext cx="8763000" cy="4343400"/>
          </a:xfrm>
        </p:spPr>
        <p:txBody>
          <a:bodyPr>
            <a:normAutofit lnSpcReduction="10000"/>
          </a:bodyPr>
          <a:lstStyle/>
          <a:p>
            <a:r>
              <a:rPr lang="en-US" dirty="0" smtClean="0"/>
              <a:t>HSIP is the core safety program for FHWA</a:t>
            </a:r>
          </a:p>
          <a:p>
            <a:r>
              <a:rPr lang="en-US" dirty="0" smtClean="0"/>
              <a:t>Essentially doubles the HSIP funding level ($2.4 B)</a:t>
            </a:r>
          </a:p>
          <a:p>
            <a:r>
              <a:rPr lang="en-US" dirty="0" smtClean="0"/>
              <a:t>Maintains current structure</a:t>
            </a:r>
          </a:p>
          <a:p>
            <a:r>
              <a:rPr lang="en-US" dirty="0"/>
              <a:t>A</a:t>
            </a:r>
            <a:r>
              <a:rPr lang="en-US" dirty="0" smtClean="0"/>
              <a:t>dds requirement for regular updates of the Strategic Highway Safety Plan (SHSP)</a:t>
            </a:r>
          </a:p>
          <a:p>
            <a:r>
              <a:rPr lang="en-US" dirty="0" smtClean="0"/>
              <a:t>Secretary to establish performance measures, and States to set targets for number of fatalities and injuries (and number per VMT)</a:t>
            </a:r>
            <a:endParaRPr lang="en-US" dirty="0"/>
          </a:p>
        </p:txBody>
      </p:sp>
      <p:sp>
        <p:nvSpPr>
          <p:cNvPr id="4" name="Slide Number Placeholder 3"/>
          <p:cNvSpPr>
            <a:spLocks noGrp="1"/>
          </p:cNvSpPr>
          <p:nvPr>
            <p:ph type="sldNum" sz="quarter" idx="12"/>
          </p:nvPr>
        </p:nvSpPr>
        <p:spPr/>
        <p:txBody>
          <a:bodyPr/>
          <a:lstStyle/>
          <a:p>
            <a:fld id="{4E0DB3EF-A03F-467E-9BD4-91965475E497}"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489949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MAP-21 Data Guidance</a:t>
            </a:r>
            <a:endParaRPr lang="en-US" dirty="0"/>
          </a:p>
        </p:txBody>
      </p:sp>
      <p:sp>
        <p:nvSpPr>
          <p:cNvPr id="3" name="Content Placeholder 2"/>
          <p:cNvSpPr>
            <a:spLocks noGrp="1"/>
          </p:cNvSpPr>
          <p:nvPr>
            <p:ph idx="1"/>
          </p:nvPr>
        </p:nvSpPr>
        <p:spPr>
          <a:xfrm>
            <a:off x="152400" y="990600"/>
            <a:ext cx="8839200" cy="4953000"/>
          </a:xfrm>
        </p:spPr>
        <p:txBody>
          <a:bodyPr>
            <a:normAutofit fontScale="85000" lnSpcReduction="10000"/>
          </a:bodyPr>
          <a:lstStyle/>
          <a:p>
            <a:r>
              <a:rPr lang="en-US" dirty="0" smtClean="0"/>
              <a:t>Types </a:t>
            </a:r>
            <a:r>
              <a:rPr lang="en-US" dirty="0"/>
              <a:t>of roadways </a:t>
            </a:r>
            <a:r>
              <a:rPr lang="en-US" dirty="0" smtClean="0"/>
              <a:t>covered</a:t>
            </a:r>
          </a:p>
          <a:p>
            <a:r>
              <a:rPr lang="en-US" dirty="0" smtClean="0"/>
              <a:t>Types </a:t>
            </a:r>
            <a:r>
              <a:rPr lang="en-US" dirty="0"/>
              <a:t>of data </a:t>
            </a:r>
            <a:r>
              <a:rPr lang="en-US" dirty="0" smtClean="0"/>
              <a:t>included</a:t>
            </a:r>
          </a:p>
          <a:p>
            <a:r>
              <a:rPr lang="en-US" dirty="0" smtClean="0"/>
              <a:t>Geolocation </a:t>
            </a:r>
            <a:r>
              <a:rPr lang="en-US" dirty="0"/>
              <a:t>of safety data to a common highway </a:t>
            </a:r>
            <a:r>
              <a:rPr lang="en-US" dirty="0" smtClean="0"/>
              <a:t>basemap</a:t>
            </a:r>
          </a:p>
          <a:p>
            <a:r>
              <a:rPr lang="en-US" dirty="0" smtClean="0"/>
              <a:t>Analysis </a:t>
            </a:r>
            <a:r>
              <a:rPr lang="en-US" dirty="0"/>
              <a:t>and evaluation </a:t>
            </a:r>
            <a:r>
              <a:rPr lang="en-US" dirty="0" smtClean="0"/>
              <a:t>capabilities</a:t>
            </a:r>
          </a:p>
          <a:p>
            <a:r>
              <a:rPr lang="en-US" dirty="0"/>
              <a:t>S</a:t>
            </a:r>
            <a:r>
              <a:rPr lang="en-US" dirty="0" smtClean="0"/>
              <a:t>ubset </a:t>
            </a:r>
            <a:r>
              <a:rPr lang="en-US" dirty="0"/>
              <a:t>of Model Inventory of Roadway Data Elements </a:t>
            </a:r>
            <a:r>
              <a:rPr lang="en-US" dirty="0" smtClean="0"/>
              <a:t>to </a:t>
            </a:r>
            <a:r>
              <a:rPr lang="en-US" dirty="0"/>
              <a:t>be collected </a:t>
            </a:r>
            <a:r>
              <a:rPr lang="en-US" dirty="0" smtClean="0"/>
              <a:t>(previously known as Fundamental </a:t>
            </a:r>
            <a:r>
              <a:rPr lang="en-US" dirty="0"/>
              <a:t>Data </a:t>
            </a:r>
            <a:r>
              <a:rPr lang="en-US" dirty="0" smtClean="0"/>
              <a:t>Elements)</a:t>
            </a:r>
          </a:p>
          <a:p>
            <a:pPr marL="0" indent="0">
              <a:buNone/>
            </a:pPr>
            <a:endParaRPr lang="en-US" dirty="0" smtClean="0"/>
          </a:p>
          <a:p>
            <a:pPr marL="0" indent="0">
              <a:buNone/>
            </a:pPr>
            <a:r>
              <a:rPr lang="en-US" dirty="0" smtClean="0"/>
              <a:t>State Safety Data Guidance Links:</a:t>
            </a:r>
            <a:endParaRPr lang="en-US" dirty="0"/>
          </a:p>
          <a:p>
            <a:pPr marL="0" indent="0">
              <a:buNone/>
            </a:pPr>
            <a:r>
              <a:rPr lang="en-US" sz="2600" dirty="0" smtClean="0">
                <a:hlinkClick r:id="rId3"/>
              </a:rPr>
              <a:t>http</a:t>
            </a:r>
            <a:r>
              <a:rPr lang="en-US" sz="2600" dirty="0">
                <a:hlinkClick r:id="rId3"/>
              </a:rPr>
              <a:t>://</a:t>
            </a:r>
            <a:r>
              <a:rPr lang="en-US" sz="2600" dirty="0" smtClean="0">
                <a:hlinkClick r:id="rId3"/>
              </a:rPr>
              <a:t>www.fhwa.dot.gov/map21/guidance/guidesafetydata.cfm</a:t>
            </a:r>
            <a:endParaRPr lang="en-US" sz="2600" dirty="0" smtClean="0"/>
          </a:p>
          <a:p>
            <a:pPr marL="0" lvl="1" indent="0">
              <a:buNone/>
            </a:pPr>
            <a:r>
              <a:rPr lang="en-US" sz="2400" dirty="0">
                <a:hlinkClick r:id="rId4"/>
              </a:rPr>
              <a:t>http://www.fhwa.dot.gov/map21/qandas/qassds.cfm</a:t>
            </a:r>
            <a:r>
              <a:rPr lang="en-US" sz="2400" dirty="0"/>
              <a:t> </a:t>
            </a:r>
          </a:p>
          <a:p>
            <a:pPr marL="0" indent="0">
              <a:buNone/>
            </a:pPr>
            <a:endParaRPr lang="en-US" sz="2600" dirty="0"/>
          </a:p>
        </p:txBody>
      </p:sp>
      <p:sp>
        <p:nvSpPr>
          <p:cNvPr id="4" name="Slide Number Placeholder 3"/>
          <p:cNvSpPr>
            <a:spLocks noGrp="1"/>
          </p:cNvSpPr>
          <p:nvPr>
            <p:ph type="sldNum" sz="quarter" idx="12"/>
          </p:nvPr>
        </p:nvSpPr>
        <p:spPr/>
        <p:txBody>
          <a:bodyPr/>
          <a:lstStyle/>
          <a:p>
            <a:fld id="{4E0DB3EF-A03F-467E-9BD4-91965475E497}" type="slidenum">
              <a:rPr lang="en-US" smtClean="0"/>
              <a:pPr/>
              <a:t>5</a:t>
            </a:fld>
            <a:endParaRPr lang="en-US" dirty="0"/>
          </a:p>
        </p:txBody>
      </p:sp>
    </p:spTree>
    <p:extLst>
      <p:ext uri="{BB962C8B-B14F-4D97-AF65-F5344CB8AC3E}">
        <p14:creationId xmlns:p14="http://schemas.microsoft.com/office/powerpoint/2010/main" val="1393022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MAP-21 on Safety Data Systems</a:t>
            </a:r>
            <a:endParaRPr lang="en-US" dirty="0"/>
          </a:p>
        </p:txBody>
      </p:sp>
      <p:sp>
        <p:nvSpPr>
          <p:cNvPr id="3" name="Content Placeholder 2"/>
          <p:cNvSpPr>
            <a:spLocks noGrp="1"/>
          </p:cNvSpPr>
          <p:nvPr>
            <p:ph idx="1"/>
          </p:nvPr>
        </p:nvSpPr>
        <p:spPr>
          <a:xfrm>
            <a:off x="152400" y="1168052"/>
            <a:ext cx="8839200" cy="4851748"/>
          </a:xfrm>
        </p:spPr>
        <p:txBody>
          <a:bodyPr>
            <a:normAutofit lnSpcReduction="10000"/>
          </a:bodyPr>
          <a:lstStyle/>
          <a:p>
            <a:r>
              <a:rPr lang="en-US" dirty="0" smtClean="0"/>
              <a:t>States shall have in place a safety data system sufficient to guide the Highway Safety Improvement Program (HSIP) and Strategic Highway Safety Plan (SHSP) processes,  including:</a:t>
            </a:r>
            <a:endParaRPr lang="en-US" dirty="0"/>
          </a:p>
          <a:p>
            <a:pPr lvl="1"/>
            <a:r>
              <a:rPr lang="en-US" dirty="0" smtClean="0"/>
              <a:t>Safety problem identification and countermeasure analysis</a:t>
            </a:r>
          </a:p>
          <a:p>
            <a:pPr lvl="1"/>
            <a:r>
              <a:rPr lang="en-US" dirty="0" smtClean="0"/>
              <a:t>Identification of hazardous locations</a:t>
            </a:r>
          </a:p>
          <a:p>
            <a:pPr lvl="1"/>
            <a:r>
              <a:rPr lang="en-US" dirty="0" smtClean="0"/>
              <a:t>Strategic and performance-based goal setting</a:t>
            </a:r>
          </a:p>
          <a:p>
            <a:pPr lvl="1"/>
            <a:r>
              <a:rPr lang="en-US" dirty="0" smtClean="0"/>
              <a:t>Advancing capabilities for safety data collection, analysis and integration</a:t>
            </a:r>
            <a:endParaRPr lang="en-US" dirty="0"/>
          </a:p>
        </p:txBody>
      </p:sp>
      <p:sp>
        <p:nvSpPr>
          <p:cNvPr id="4" name="Slide Number Placeholder 3"/>
          <p:cNvSpPr>
            <a:spLocks noGrp="1"/>
          </p:cNvSpPr>
          <p:nvPr>
            <p:ph type="sldNum" sz="quarter" idx="12"/>
          </p:nvPr>
        </p:nvSpPr>
        <p:spPr/>
        <p:txBody>
          <a:bodyPr/>
          <a:lstStyle/>
          <a:p>
            <a:fld id="{4E0DB3EF-A03F-467E-9BD4-91965475E497}"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212151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Requirements – Roads Coverage</a:t>
            </a:r>
            <a:endParaRPr lang="en-US" dirty="0"/>
          </a:p>
        </p:txBody>
      </p:sp>
      <p:sp>
        <p:nvSpPr>
          <p:cNvPr id="3" name="Content Placeholder 2"/>
          <p:cNvSpPr>
            <a:spLocks noGrp="1"/>
          </p:cNvSpPr>
          <p:nvPr>
            <p:ph idx="1"/>
          </p:nvPr>
        </p:nvSpPr>
        <p:spPr/>
        <p:txBody>
          <a:bodyPr/>
          <a:lstStyle/>
          <a:p>
            <a:r>
              <a:rPr lang="en-US" dirty="0" smtClean="0"/>
              <a:t>HSIP applies to all public roads</a:t>
            </a:r>
          </a:p>
          <a:p>
            <a:r>
              <a:rPr lang="en-US" dirty="0" smtClean="0"/>
              <a:t>Data to be collected from:</a:t>
            </a:r>
          </a:p>
          <a:p>
            <a:pPr marL="0" indent="0">
              <a:buNone/>
            </a:pPr>
            <a:r>
              <a:rPr lang="en-US" dirty="0"/>
              <a:t>	</a:t>
            </a:r>
            <a:r>
              <a:rPr lang="en-US" dirty="0" smtClean="0"/>
              <a:t>-	State owned/maintained roads</a:t>
            </a:r>
          </a:p>
          <a:p>
            <a:pPr marL="0" indent="0">
              <a:buNone/>
            </a:pPr>
            <a:r>
              <a:rPr lang="en-US" dirty="0"/>
              <a:t>	</a:t>
            </a:r>
            <a:r>
              <a:rPr lang="en-US" dirty="0" smtClean="0"/>
              <a:t>-	Non State owned/maintained roads</a:t>
            </a:r>
          </a:p>
          <a:p>
            <a:pPr marL="0" indent="0">
              <a:buNone/>
            </a:pPr>
            <a:r>
              <a:rPr lang="en-US" dirty="0"/>
              <a:t>	</a:t>
            </a:r>
            <a:r>
              <a:rPr lang="en-US" dirty="0" smtClean="0"/>
              <a:t>-	Roads on tribal lands</a:t>
            </a:r>
          </a:p>
          <a:p>
            <a:pPr marL="0" indent="0">
              <a:buNone/>
            </a:pPr>
            <a:r>
              <a:rPr lang="en-US" dirty="0"/>
              <a:t>	</a:t>
            </a:r>
            <a:r>
              <a:rPr lang="en-US" dirty="0" smtClean="0"/>
              <a:t>-	Public roads on Federal lands</a:t>
            </a:r>
          </a:p>
          <a:p>
            <a:pPr marL="0" indent="0">
              <a:buNone/>
            </a:pPr>
            <a:endParaRPr lang="en-US" dirty="0"/>
          </a:p>
        </p:txBody>
      </p:sp>
      <p:sp>
        <p:nvSpPr>
          <p:cNvPr id="4" name="Slide Number Placeholder 3"/>
          <p:cNvSpPr>
            <a:spLocks noGrp="1"/>
          </p:cNvSpPr>
          <p:nvPr>
            <p:ph type="sldNum" sz="quarter" idx="12"/>
          </p:nvPr>
        </p:nvSpPr>
        <p:spPr/>
        <p:txBody>
          <a:bodyPr/>
          <a:lstStyle/>
          <a:p>
            <a:fld id="{4E0DB3EF-A03F-467E-9BD4-91965475E497}"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val="1858674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Requirements – Types of Data</a:t>
            </a:r>
            <a:endParaRPr lang="en-US" dirty="0"/>
          </a:p>
        </p:txBody>
      </p:sp>
      <p:sp>
        <p:nvSpPr>
          <p:cNvPr id="3" name="Content Placeholder 2"/>
          <p:cNvSpPr>
            <a:spLocks noGrp="1"/>
          </p:cNvSpPr>
          <p:nvPr>
            <p:ph idx="1"/>
          </p:nvPr>
        </p:nvSpPr>
        <p:spPr/>
        <p:txBody>
          <a:bodyPr>
            <a:normAutofit fontScale="92500"/>
          </a:bodyPr>
          <a:lstStyle/>
          <a:p>
            <a:pPr marL="342900" lvl="1" indent="-342900">
              <a:buFont typeface="Arial" pitchFamily="34" charset="0"/>
              <a:buChar char="•"/>
            </a:pPr>
            <a:r>
              <a:rPr lang="en-US" dirty="0"/>
              <a:t>Safety data are used to identify hazardous locations, sections and elements on all public roads by </a:t>
            </a:r>
            <a:r>
              <a:rPr lang="en-US" dirty="0" smtClean="0"/>
              <a:t>location</a:t>
            </a:r>
          </a:p>
          <a:p>
            <a:r>
              <a:rPr lang="en-US" dirty="0"/>
              <a:t>Safety data to be collected for all road users </a:t>
            </a:r>
            <a:r>
              <a:rPr lang="en-US" dirty="0" smtClean="0"/>
              <a:t>includes:</a:t>
            </a:r>
            <a:endParaRPr lang="en-US" dirty="0"/>
          </a:p>
          <a:p>
            <a:pPr lvl="1"/>
            <a:r>
              <a:rPr lang="en-US" dirty="0"/>
              <a:t>Crash </a:t>
            </a:r>
            <a:r>
              <a:rPr lang="en-US" dirty="0" smtClean="0"/>
              <a:t>data</a:t>
            </a:r>
            <a:endParaRPr lang="en-US" dirty="0"/>
          </a:p>
          <a:p>
            <a:pPr lvl="1"/>
            <a:r>
              <a:rPr lang="en-US" dirty="0"/>
              <a:t>Roadway data</a:t>
            </a:r>
          </a:p>
          <a:p>
            <a:pPr lvl="1"/>
            <a:r>
              <a:rPr lang="en-US" dirty="0"/>
              <a:t>Traffic data</a:t>
            </a:r>
          </a:p>
          <a:p>
            <a:pPr lvl="1"/>
            <a:r>
              <a:rPr lang="en-US" dirty="0" smtClean="0"/>
              <a:t>At </a:t>
            </a:r>
            <a:r>
              <a:rPr lang="en-US" dirty="0"/>
              <a:t>RR grade </a:t>
            </a:r>
            <a:r>
              <a:rPr lang="en-US" dirty="0" smtClean="0"/>
              <a:t>crossings, highway and train traffic</a:t>
            </a:r>
            <a:endParaRPr lang="en-US" dirty="0"/>
          </a:p>
          <a:p>
            <a:pPr marL="342900" lvl="1" indent="-342900">
              <a:buFont typeface="Arial" pitchFamily="34" charset="0"/>
              <a:buChar char="•"/>
            </a:pPr>
            <a:r>
              <a:rPr lang="en-US" dirty="0" smtClean="0"/>
              <a:t>Diverse </a:t>
            </a:r>
            <a:r>
              <a:rPr lang="en-US" dirty="0"/>
              <a:t>data sets should be able to be linked or integrated</a:t>
            </a:r>
          </a:p>
          <a:p>
            <a:pPr marL="342900" lvl="1" indent="-342900">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4E0DB3EF-A03F-467E-9BD4-91965475E497}"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422316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Requirements: </a:t>
            </a:r>
            <a:br>
              <a:rPr lang="en-US" dirty="0" smtClean="0"/>
            </a:br>
            <a:r>
              <a:rPr lang="en-US" dirty="0" err="1" smtClean="0"/>
              <a:t>Geolocation</a:t>
            </a:r>
            <a:r>
              <a:rPr lang="en-US" dirty="0" smtClean="0"/>
              <a:t> of Safety Data</a:t>
            </a:r>
            <a:endParaRPr lang="en-US" dirty="0"/>
          </a:p>
        </p:txBody>
      </p:sp>
      <p:sp>
        <p:nvSpPr>
          <p:cNvPr id="3" name="Content Placeholder 2"/>
          <p:cNvSpPr>
            <a:spLocks noGrp="1"/>
          </p:cNvSpPr>
          <p:nvPr>
            <p:ph idx="1"/>
          </p:nvPr>
        </p:nvSpPr>
        <p:spPr/>
        <p:txBody>
          <a:bodyPr/>
          <a:lstStyle/>
          <a:p>
            <a:r>
              <a:rPr lang="en-US" dirty="0" smtClean="0"/>
              <a:t>Crash, roadway and traffic data should be linkable by geolocation to a basemap that is inclusive of all public roads within a State.</a:t>
            </a:r>
          </a:p>
          <a:p>
            <a:r>
              <a:rPr lang="en-US" dirty="0" smtClean="0"/>
              <a:t>August 7 2012, Memorandum on </a:t>
            </a:r>
            <a:r>
              <a:rPr lang="en-US" i="1" dirty="0" smtClean="0"/>
              <a:t>Geospatial Network for All Public Roads</a:t>
            </a:r>
            <a:r>
              <a:rPr lang="en-US" dirty="0" smtClean="0"/>
              <a:t> requires states to update LRS networks to include all public roads by June 15, 2014</a:t>
            </a:r>
            <a:endParaRPr lang="en-US" dirty="0"/>
          </a:p>
        </p:txBody>
      </p:sp>
      <p:sp>
        <p:nvSpPr>
          <p:cNvPr id="4" name="Slide Number Placeholder 3"/>
          <p:cNvSpPr>
            <a:spLocks noGrp="1"/>
          </p:cNvSpPr>
          <p:nvPr>
            <p:ph type="sldNum" sz="quarter" idx="12"/>
          </p:nvPr>
        </p:nvSpPr>
        <p:spPr/>
        <p:txBody>
          <a:bodyPr/>
          <a:lstStyle/>
          <a:p>
            <a:fld id="{4E0DB3EF-A03F-467E-9BD4-91965475E497}"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1174501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ernal - Red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ternal - Red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Internal - Red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Internal - Red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Internal - Red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ver -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Internal - Red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2083</Words>
  <Application>Microsoft Office PowerPoint</Application>
  <PresentationFormat>On-screen Show (4:3)</PresentationFormat>
  <Paragraphs>190</Paragraphs>
  <Slides>20</Slides>
  <Notes>19</Notes>
  <HiddenSlides>0</HiddenSlides>
  <MMClips>0</MMClips>
  <ScaleCrop>false</ScaleCrop>
  <HeadingPairs>
    <vt:vector size="4" baseType="variant">
      <vt:variant>
        <vt:lpstr>Theme</vt:lpstr>
      </vt:variant>
      <vt:variant>
        <vt:i4>7</vt:i4>
      </vt:variant>
      <vt:variant>
        <vt:lpstr>Slide Titles</vt:lpstr>
      </vt:variant>
      <vt:variant>
        <vt:i4>20</vt:i4>
      </vt:variant>
    </vt:vector>
  </HeadingPairs>
  <TitlesOfParts>
    <vt:vector size="27" baseType="lpstr">
      <vt:lpstr>Internal - Red Bottom</vt:lpstr>
      <vt:lpstr>1_Internal - Red Bottom</vt:lpstr>
      <vt:lpstr>2_Internal - Red Bottom</vt:lpstr>
      <vt:lpstr>3_Internal - Red Bottom</vt:lpstr>
      <vt:lpstr>4_Internal - Red Bottom</vt:lpstr>
      <vt:lpstr>Cover - White</vt:lpstr>
      <vt:lpstr>5_Internal - Red Bottom</vt:lpstr>
      <vt:lpstr>MAP–21 Guidance on State Safety Data Systems</vt:lpstr>
      <vt:lpstr>Data-Driven Safety Challenges</vt:lpstr>
      <vt:lpstr>Major Themes of MAP-21</vt:lpstr>
      <vt:lpstr>MAP -21 Continues the Highway Safety Improvement Program (HSIP)</vt:lpstr>
      <vt:lpstr>MAP-21 Data Guidance</vt:lpstr>
      <vt:lpstr>MAP-21 on Safety Data Systems</vt:lpstr>
      <vt:lpstr>System Requirements – Roads Coverage</vt:lpstr>
      <vt:lpstr>System Requirements – Types of Data</vt:lpstr>
      <vt:lpstr>System Requirements:  Geolocation of Safety Data</vt:lpstr>
      <vt:lpstr>System Requirements: Analysis and Evaluation Capabilities</vt:lpstr>
      <vt:lpstr>Subset of Model Inventory of Roadway Elements (MIRE) to be Collected</vt:lpstr>
      <vt:lpstr>Subset of Model Inventory of Roadway Elements (MIRE) to be Collected – Cont.</vt:lpstr>
      <vt:lpstr>FDE Roadway Segment Data Elements</vt:lpstr>
      <vt:lpstr>FDE Intersection Data Elements</vt:lpstr>
      <vt:lpstr>FDE Interchange Data Elements</vt:lpstr>
      <vt:lpstr>MAP-21 Eligible Safety Data Collection, Analysis, and Improvement Activities</vt:lpstr>
      <vt:lpstr>Complementary Processes</vt:lpstr>
      <vt:lpstr>Implications for State and Local Govt</vt:lpstr>
      <vt:lpstr>State Safety Data Guidance Links</vt:lpstr>
      <vt:lpstr>Contact Information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Michele Beck</cp:lastModifiedBy>
  <cp:revision>18</cp:revision>
  <cp:lastPrinted>2013-10-24T20:53:26Z</cp:lastPrinted>
  <dcterms:created xsi:type="dcterms:W3CDTF">2013-05-15T15:19:09Z</dcterms:created>
  <dcterms:modified xsi:type="dcterms:W3CDTF">2013-11-18T15:16:00Z</dcterms:modified>
</cp:coreProperties>
</file>