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6" r:id="rId3"/>
    <p:sldId id="302" r:id="rId4"/>
    <p:sldId id="310" r:id="rId5"/>
    <p:sldId id="312" r:id="rId6"/>
    <p:sldId id="315" r:id="rId7"/>
    <p:sldId id="309" r:id="rId8"/>
    <p:sldId id="313" r:id="rId9"/>
    <p:sldId id="311" r:id="rId10"/>
    <p:sldId id="298" r:id="rId11"/>
    <p:sldId id="318" r:id="rId12"/>
    <p:sldId id="299" r:id="rId13"/>
    <p:sldId id="305" r:id="rId14"/>
    <p:sldId id="306" r:id="rId15"/>
    <p:sldId id="300" r:id="rId16"/>
    <p:sldId id="296" r:id="rId17"/>
    <p:sldId id="303" r:id="rId18"/>
    <p:sldId id="314" r:id="rId19"/>
    <p:sldId id="25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862" autoAdjust="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DBCF8E-E8B1-4FF2-BDAC-3CBCBA0D425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2D584-3E35-42F4-A32C-0899D445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6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08A51A-85AC-4B4B-9B76-00E695F54C61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6C769-D5B6-4250-AC3F-C16C1BA1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91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8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1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6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14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6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9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2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07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6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4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0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4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6785D2-D114-4D6A-AF15-9A06E0B8E5D4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65CD51-89AC-4A29-8050-6CAA4E191B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6477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HSIP Sign projects:  </a:t>
            </a:r>
            <a:r>
              <a:rPr lang="en-US" i="1" dirty="0" smtClean="0"/>
              <a:t>Indiana’s experience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</a:t>
            </a:r>
            <a:r>
              <a:rPr lang="en-US" dirty="0" err="1" smtClean="0"/>
              <a:t>Slusher</a:t>
            </a:r>
            <a:r>
              <a:rPr lang="en-US" dirty="0" smtClean="0"/>
              <a:t>, PE             Indiana LTAP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228600"/>
            <a:ext cx="8153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Significant increase in HSIP applications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78160"/>
              </p:ext>
            </p:extLst>
          </p:nvPr>
        </p:nvGraphicFramePr>
        <p:xfrm>
          <a:off x="0" y="685797"/>
          <a:ext cx="9144001" cy="6220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895"/>
                <a:gridCol w="1483813"/>
                <a:gridCol w="1063399"/>
                <a:gridCol w="141953"/>
                <a:gridCol w="655596"/>
                <a:gridCol w="430820"/>
                <a:gridCol w="1182826"/>
                <a:gridCol w="265728"/>
                <a:gridCol w="2534971"/>
              </a:tblGrid>
              <a:tr h="95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Road Rehab Projects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Sign Projects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% </a:t>
                      </a:r>
                      <a:endParaRPr lang="en-US" sz="2000" u="none" strike="noStrike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Funded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Project Costs (millions)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Federal Aid Requested (millions)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2010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7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Spring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$2.1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$1.9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62784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Fall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$6.0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$5.4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7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2011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7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Spring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$4.6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$4.1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7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Fall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i="1" u="none" strike="noStrike" dirty="0">
                          <a:effectLst/>
                        </a:rPr>
                        <a:t>No Call for Projects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2012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Spring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en-US" sz="2400" i="1" u="none" strike="noStrike" dirty="0">
                          <a:effectLst/>
                        </a:rPr>
                        <a:t>No Call for Projects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55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Fall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Sign Projects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Frequently Asked Questions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Can the agency use their own forces?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When is the 10% match required?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What is required in the sign inventory?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Are equipment purchases allowed? 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Is proof of right-of-way required?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Are Davis-Bacon wages required?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Is an environmental document required?</a:t>
            </a:r>
          </a:p>
        </p:txBody>
      </p:sp>
    </p:spTree>
    <p:extLst>
      <p:ext uri="{BB962C8B-B14F-4D97-AF65-F5344CB8AC3E}">
        <p14:creationId xmlns:p14="http://schemas.microsoft.com/office/powerpoint/2010/main" val="19511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lose sight of the goal of the HSIP</a:t>
            </a:r>
          </a:p>
          <a:p>
            <a:r>
              <a:rPr lang="en-US" dirty="0" smtClean="0"/>
              <a:t>Use this as an opportunity to add needed warning signs at potentially-hazardous locations</a:t>
            </a:r>
          </a:p>
          <a:p>
            <a:r>
              <a:rPr lang="en-US" dirty="0"/>
              <a:t>Consider </a:t>
            </a:r>
            <a:r>
              <a:rPr lang="en-US" dirty="0" smtClean="0"/>
              <a:t>allocating a </a:t>
            </a:r>
            <a:r>
              <a:rPr lang="en-US" dirty="0"/>
              <a:t>certain amount per project </a:t>
            </a:r>
            <a:r>
              <a:rPr lang="en-US" dirty="0" smtClean="0"/>
              <a:t>type </a:t>
            </a:r>
            <a:r>
              <a:rPr lang="en-US" i="1" dirty="0" smtClean="0"/>
              <a:t>(e.g. road rehab, sign projects, hot spot, systemic, etc.)</a:t>
            </a:r>
            <a:endParaRPr lang="en-US" i="1" dirty="0"/>
          </a:p>
          <a:p>
            <a:r>
              <a:rPr lang="en-US" dirty="0" smtClean="0"/>
              <a:t>Consider a small-town sign program for those not eligible for HSIP</a:t>
            </a:r>
          </a:p>
        </p:txBody>
      </p:sp>
    </p:spTree>
    <p:extLst>
      <p:ext uri="{BB962C8B-B14F-4D97-AF65-F5344CB8AC3E}">
        <p14:creationId xmlns:p14="http://schemas.microsoft.com/office/powerpoint/2010/main" val="42562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Sign Grant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TDOT </a:t>
            </a:r>
            <a:r>
              <a:rPr lang="en-US" dirty="0"/>
              <a:t>Sign Grant Program, established in 1983, has assisted towns and cities </a:t>
            </a:r>
            <a:r>
              <a:rPr lang="en-US" dirty="0" smtClean="0"/>
              <a:t>(population&lt;5000) </a:t>
            </a:r>
            <a:r>
              <a:rPr lang="en-US" dirty="0"/>
              <a:t>and counties </a:t>
            </a:r>
            <a:r>
              <a:rPr lang="en-US" dirty="0" smtClean="0"/>
              <a:t>(population&lt;30,000) </a:t>
            </a:r>
            <a:r>
              <a:rPr lang="en-US" dirty="0"/>
              <a:t>to install </a:t>
            </a:r>
            <a:r>
              <a:rPr lang="en-US" dirty="0" smtClean="0"/>
              <a:t>signs</a:t>
            </a:r>
          </a:p>
          <a:p>
            <a:pPr lvl="0"/>
            <a:r>
              <a:rPr lang="en-US" dirty="0"/>
              <a:t>Any regulatory or warning sign on locally-maintained streets </a:t>
            </a:r>
            <a:r>
              <a:rPr lang="en-US" dirty="0" smtClean="0"/>
              <a:t>is eligible</a:t>
            </a:r>
          </a:p>
          <a:p>
            <a:r>
              <a:rPr lang="en-US" dirty="0"/>
              <a:t>TDOT funds signs, posts, and mounting hardware – recipients provide all installation labor as their match to the grant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Small Town Sign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624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http://</a:t>
            </a:r>
            <a:r>
              <a:rPr lang="en-US" sz="2400" dirty="0" smtClean="0">
                <a:solidFill>
                  <a:srgbClr val="0000FF"/>
                </a:solidFill>
              </a:rPr>
              <a:t>www.iowadot.gov/traffic/smalltownsign.htm </a:t>
            </a:r>
          </a:p>
          <a:p>
            <a:r>
              <a:rPr lang="en-US" dirty="0" smtClean="0"/>
              <a:t>Allows communities to replace </a:t>
            </a:r>
            <a:r>
              <a:rPr lang="en-US" dirty="0"/>
              <a:t>damaged, obsolete or substandard signs and </a:t>
            </a:r>
            <a:r>
              <a:rPr lang="en-US" dirty="0" smtClean="0"/>
              <a:t>signposts</a:t>
            </a:r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up to $5,000 of signs and signposts per applying community on a </a:t>
            </a:r>
            <a:r>
              <a:rPr lang="en-US" dirty="0" smtClean="0"/>
              <a:t>first-come</a:t>
            </a:r>
            <a:r>
              <a:rPr lang="en-US" dirty="0"/>
              <a:t>, first-served </a:t>
            </a:r>
            <a:r>
              <a:rPr lang="en-US" dirty="0" smtClean="0"/>
              <a:t>basis</a:t>
            </a:r>
          </a:p>
          <a:p>
            <a:r>
              <a:rPr lang="en-US" dirty="0" smtClean="0"/>
              <a:t>Limited to these signs:</a:t>
            </a:r>
            <a:endParaRPr lang="en-US" dirty="0"/>
          </a:p>
        </p:txBody>
      </p:sp>
      <p:pic>
        <p:nvPicPr>
          <p:cNvPr id="1026" name="Picture 2" descr="Stop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634035"/>
            <a:ext cx="690562" cy="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ield 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29265"/>
            <a:ext cx="784729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 Not Enter 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64992"/>
            <a:ext cx="628652" cy="6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p A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4036"/>
            <a:ext cx="690564" cy="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gle Headed Arr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67385"/>
            <a:ext cx="7048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ngle Headed Arr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60241"/>
            <a:ext cx="7048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Sign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5940552" cy="4999911"/>
          </a:xfrm>
        </p:spPr>
        <p:txBody>
          <a:bodyPr>
            <a:normAutofit/>
          </a:bodyPr>
          <a:lstStyle/>
          <a:p>
            <a:r>
              <a:rPr lang="en-US" dirty="0"/>
              <a:t>Increases safety through more visible </a:t>
            </a:r>
            <a:r>
              <a:rPr lang="en-US" dirty="0" smtClean="0"/>
              <a:t>signs</a:t>
            </a:r>
          </a:p>
          <a:p>
            <a:r>
              <a:rPr lang="en-US" dirty="0" smtClean="0"/>
              <a:t>Brings everything up to standard</a:t>
            </a:r>
          </a:p>
          <a:p>
            <a:r>
              <a:rPr lang="en-US" dirty="0" smtClean="0"/>
              <a:t>Encourages accountability for future maintenance of signs</a:t>
            </a:r>
          </a:p>
          <a:p>
            <a:r>
              <a:rPr lang="en-US" dirty="0" smtClean="0"/>
              <a:t>Establishes an inventory</a:t>
            </a:r>
          </a:p>
          <a:p>
            <a:r>
              <a:rPr lang="en-US" dirty="0" smtClean="0"/>
              <a:t>Establishes sign assessment and management methods</a:t>
            </a:r>
          </a:p>
          <a:p>
            <a:r>
              <a:rPr lang="en-US" dirty="0" smtClean="0"/>
              <a:t>Reiterates signs are an important asset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78" y="1600201"/>
            <a:ext cx="236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30178" y="6477001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Photo Courtesy of The </a:t>
            </a:r>
            <a:r>
              <a:rPr lang="en-US" sz="1000" i="1" dirty="0" err="1" smtClean="0"/>
              <a:t>Scheider</a:t>
            </a:r>
            <a:r>
              <a:rPr lang="en-US" sz="1000" i="1" dirty="0" smtClean="0"/>
              <a:t> Corporation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663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14" y="3810000"/>
            <a:ext cx="1555233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479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0159"/>
            <a:ext cx="2009850" cy="483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20" y="2133600"/>
            <a:ext cx="21336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4" y="1809750"/>
            <a:ext cx="1829918" cy="4419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Benefits of Sign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Project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 smtClean="0"/>
              <a:t>Evaluated a countywide sign replacement in Decatur County, IN</a:t>
            </a:r>
          </a:p>
          <a:p>
            <a:endParaRPr lang="en-US" dirty="0" smtClean="0"/>
          </a:p>
          <a:p>
            <a:r>
              <a:rPr lang="en-US" dirty="0" smtClean="0"/>
              <a:t>Before &amp; After Study with a Comparison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4" y="1524000"/>
            <a:ext cx="34818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Project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7% reduction in overall crashes</a:t>
            </a:r>
          </a:p>
          <a:p>
            <a:r>
              <a:rPr lang="en-US" dirty="0" smtClean="0"/>
              <a:t>Corresponds well to the CRFs being used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98427"/>
              </p:ext>
            </p:extLst>
          </p:nvPr>
        </p:nvGraphicFramePr>
        <p:xfrm>
          <a:off x="1143000" y="2133600"/>
          <a:ext cx="6096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Crashes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 </a:t>
                      </a:r>
                    </a:p>
                    <a:p>
                      <a:pPr algn="ctr"/>
                      <a:r>
                        <a:rPr lang="en-US" b="0" i="1" dirty="0" smtClean="0"/>
                        <a:t>(crashes/</a:t>
                      </a:r>
                      <a:r>
                        <a:rPr lang="en-US" b="0" i="1" dirty="0" err="1" smtClean="0"/>
                        <a:t>yr</a:t>
                      </a:r>
                      <a:r>
                        <a:rPr lang="en-US" b="0" i="1" dirty="0" smtClean="0"/>
                        <a:t>)</a:t>
                      </a:r>
                      <a:endParaRPr lang="en-US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</a:p>
                    <a:p>
                      <a:pPr algn="ctr"/>
                      <a:r>
                        <a:rPr lang="en-US" b="0" i="1" dirty="0" smtClean="0"/>
                        <a:t>(crashes/</a:t>
                      </a:r>
                      <a:r>
                        <a:rPr lang="en-US" b="0" i="1" dirty="0" err="1" smtClean="0"/>
                        <a:t>yr</a:t>
                      </a:r>
                      <a:r>
                        <a:rPr lang="en-US" b="0" i="1" dirty="0" smtClean="0"/>
                        <a:t>)</a:t>
                      </a:r>
                      <a:endParaRPr lang="en-US" b="0" i="1" dirty="0"/>
                    </a:p>
                  </a:txBody>
                  <a:tcPr anchor="ctr"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dirty="0" smtClean="0"/>
                        <a:t>Decatur County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3733800" cy="3429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Laura Slusher</a:t>
            </a:r>
          </a:p>
          <a:p>
            <a:r>
              <a:rPr lang="en-US" dirty="0" smtClean="0"/>
              <a:t>Indiana LTAP</a:t>
            </a:r>
          </a:p>
          <a:p>
            <a:r>
              <a:rPr lang="en-US" i="1" dirty="0" smtClean="0"/>
              <a:t>lslusher@purdue.edu</a:t>
            </a:r>
          </a:p>
          <a:p>
            <a:r>
              <a:rPr lang="en-US" dirty="0" smtClean="0"/>
              <a:t>765-494-7038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pic>
        <p:nvPicPr>
          <p:cNvPr id="4" name="Picture 3" descr="115928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743200"/>
            <a:ext cx="3886200" cy="38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Sign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Local agencies outside of an MPO area apply through LTAP, who acts as a gatekeeper to facilitate the process and help reduce errors in applications</a:t>
            </a:r>
          </a:p>
          <a:p>
            <a:r>
              <a:rPr lang="en-US" sz="3200" dirty="0"/>
              <a:t>Application assistance is provided to local agencies through </a:t>
            </a:r>
            <a:r>
              <a:rPr lang="en-US" sz="3200" dirty="0" smtClean="0"/>
              <a:t>LTAP</a:t>
            </a:r>
          </a:p>
          <a:p>
            <a:r>
              <a:rPr lang="en-US" sz="3200" dirty="0" smtClean="0"/>
              <a:t>Local agencies can prepare own application, hire a consultant or use LTAP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Two types of projects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Sign Inventory </a:t>
            </a:r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smtClean="0"/>
              <a:t>($</a:t>
            </a:r>
            <a:r>
              <a:rPr lang="en-US" sz="2800" dirty="0" smtClean="0"/>
              <a:t>50,000 </a:t>
            </a:r>
            <a:r>
              <a:rPr lang="en-US" sz="2800" dirty="0"/>
              <a:t>maximum</a:t>
            </a:r>
            <a:r>
              <a:rPr lang="en-US" sz="2800" dirty="0" smtClean="0"/>
              <a:t>)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Sign Replacement </a:t>
            </a:r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smtClean="0"/>
              <a:t>($</a:t>
            </a:r>
            <a:r>
              <a:rPr lang="en-US" sz="2800" dirty="0" smtClean="0"/>
              <a:t>100,000 maximum)</a:t>
            </a:r>
          </a:p>
          <a:p>
            <a:endParaRPr lang="en-US" sz="3200" dirty="0" smtClean="0"/>
          </a:p>
          <a:p>
            <a:r>
              <a:rPr lang="en-US" sz="3200" dirty="0" smtClean="0"/>
              <a:t>Some equipment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purchases </a:t>
            </a:r>
            <a:r>
              <a:rPr lang="en-US" sz="3200" dirty="0" smtClean="0"/>
              <a:t>allowed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2962275" cy="49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85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/>
              <a:t>Inventory projects</a:t>
            </a:r>
          </a:p>
          <a:p>
            <a:r>
              <a:rPr lang="en-US" sz="3200" dirty="0" smtClean="0"/>
              <a:t>Funds agency to gather data on all their signs</a:t>
            </a:r>
          </a:p>
          <a:p>
            <a:r>
              <a:rPr lang="en-US" sz="3200" dirty="0" smtClean="0"/>
              <a:t>Eligible costs -               labor, software, equipment</a:t>
            </a:r>
            <a:endParaRPr lang="en-US" sz="3200" dirty="0"/>
          </a:p>
          <a:p>
            <a:r>
              <a:rPr lang="en-US" sz="3200" dirty="0" smtClean="0"/>
              <a:t>Simple “short form”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038350"/>
            <a:ext cx="2524322" cy="37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34326" cy="6553200"/>
          </a:xfrm>
          <a:prstGeom prst="rect">
            <a:avLst/>
          </a:prstGeom>
          <a:solidFill>
            <a:srgbClr val="F4F7FA"/>
          </a:solidFill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60967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2860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2286000"/>
            <a:ext cx="1371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 Sign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 smtClean="0"/>
              <a:t>Replacement Projects</a:t>
            </a:r>
          </a:p>
          <a:p>
            <a:r>
              <a:rPr lang="en-US" sz="3200" dirty="0" smtClean="0"/>
              <a:t>Eligible expenses - signs, sign posts, mounting hardware, labor, installation equipment</a:t>
            </a:r>
          </a:p>
          <a:p>
            <a:r>
              <a:rPr lang="en-US" sz="3200" dirty="0" smtClean="0"/>
              <a:t>Does not fund inventory</a:t>
            </a:r>
            <a:endParaRPr lang="en-US" sz="3200" dirty="0"/>
          </a:p>
          <a:p>
            <a:r>
              <a:rPr lang="en-US" sz="3200" dirty="0" smtClean="0"/>
              <a:t>Requires needs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Demonstrates the need for the project through presentation of crash data, benefit/cost ratio and proof of deficient signs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6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 dirty="0"/>
              <a:t>Replacement </a:t>
            </a:r>
            <a:r>
              <a:rPr lang="en-US" sz="3200" b="1" i="1" dirty="0" smtClean="0"/>
              <a:t>Projects</a:t>
            </a:r>
            <a:endParaRPr lang="en-US" sz="3200" dirty="0" smtClean="0"/>
          </a:p>
          <a:p>
            <a:r>
              <a:rPr lang="en-US" dirty="0" smtClean="0"/>
              <a:t>Allowable project cost based on number of crashes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Most small towns not eligible</a:t>
            </a:r>
          </a:p>
          <a:p>
            <a:endParaRPr lang="en-US" sz="1200" dirty="0" smtClean="0"/>
          </a:p>
          <a:p>
            <a:r>
              <a:rPr lang="en-US" dirty="0" smtClean="0"/>
              <a:t>Benefit/Cost Ratio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Should be 2.0 or higher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6-year life cycle for sign projects</a:t>
            </a:r>
          </a:p>
          <a:p>
            <a:pPr lvl="1"/>
            <a:endParaRPr lang="en-US" dirty="0"/>
          </a:p>
          <a:p>
            <a:r>
              <a:rPr lang="en-US" dirty="0"/>
              <a:t>Crash Reduction Factors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15% for Fatal &amp; Injury crashes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7% for Property Damage Only (PDO) crashes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0"/>
            <a:ext cx="822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3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Applications must include: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Cover letter signed by governing board              </a:t>
            </a:r>
            <a:r>
              <a:rPr lang="en-US" i="1" dirty="0" smtClean="0"/>
              <a:t>(County Commissioners, City/Town Council)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Commitment to provide the 10% match and maintain the improvements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Short Form </a:t>
            </a:r>
            <a:r>
              <a:rPr lang="en-US" sz="2800" i="1" dirty="0" smtClean="0"/>
              <a:t>(Inventory Projects) </a:t>
            </a:r>
            <a:r>
              <a:rPr lang="en-US" sz="2800" dirty="0" smtClean="0"/>
              <a:t>or Needs Analysis </a:t>
            </a:r>
            <a:r>
              <a:rPr lang="en-US" sz="2800" i="1" dirty="0" smtClean="0"/>
              <a:t>(Replacement Projects)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Preliminary project schedule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Projected cost estimate</a:t>
            </a:r>
          </a:p>
        </p:txBody>
      </p:sp>
    </p:spTree>
    <p:extLst>
      <p:ext uri="{BB962C8B-B14F-4D97-AF65-F5344CB8AC3E}">
        <p14:creationId xmlns:p14="http://schemas.microsoft.com/office/powerpoint/2010/main" val="26462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1331</TotalTime>
  <Words>645</Words>
  <Application>Microsoft Office PowerPoint</Application>
  <PresentationFormat>On-screen Show (4:3)</PresentationFormat>
  <Paragraphs>157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HSIP Sign projects:  Indiana’s experience   </vt:lpstr>
      <vt:lpstr>Indiana Sign Projects</vt:lpstr>
      <vt:lpstr>Indiana Sign Projects</vt:lpstr>
      <vt:lpstr>Indiana Sign Projects</vt:lpstr>
      <vt:lpstr>PowerPoint Presentation</vt:lpstr>
      <vt:lpstr>Indiana Sign Projects</vt:lpstr>
      <vt:lpstr>Indiana Sign Projects</vt:lpstr>
      <vt:lpstr>PowerPoint Presentation</vt:lpstr>
      <vt:lpstr>Indiana Sign Projects</vt:lpstr>
      <vt:lpstr>PowerPoint Presentation</vt:lpstr>
      <vt:lpstr>Indiana Sign Projects </vt:lpstr>
      <vt:lpstr>Lessons Learned</vt:lpstr>
      <vt:lpstr>Tennessee Sign Grant Program</vt:lpstr>
      <vt:lpstr>Iowa Small Town Sign Program</vt:lpstr>
      <vt:lpstr>Benefits of Sign Projects</vt:lpstr>
      <vt:lpstr>Benefits of Sign Projects</vt:lpstr>
      <vt:lpstr>Sign Project Evaluation</vt:lpstr>
      <vt:lpstr>Sign Project Evaluation</vt:lpstr>
      <vt:lpstr>Questions? 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lslusher</dc:creator>
  <cp:lastModifiedBy>Michele Beck</cp:lastModifiedBy>
  <cp:revision>168</cp:revision>
  <cp:lastPrinted>2012-08-14T20:18:50Z</cp:lastPrinted>
  <dcterms:created xsi:type="dcterms:W3CDTF">2012-08-14T12:31:26Z</dcterms:created>
  <dcterms:modified xsi:type="dcterms:W3CDTF">2013-08-13T21:12:36Z</dcterms:modified>
</cp:coreProperties>
</file>