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5" r:id="rId2"/>
  </p:sldMasterIdLst>
  <p:notesMasterIdLst>
    <p:notesMasterId r:id="rId57"/>
  </p:notesMasterIdLst>
  <p:handoutMasterIdLst>
    <p:handoutMasterId r:id="rId58"/>
  </p:handoutMasterIdLst>
  <p:sldIdLst>
    <p:sldId id="465" r:id="rId3"/>
    <p:sldId id="466" r:id="rId4"/>
    <p:sldId id="467" r:id="rId5"/>
    <p:sldId id="500" r:id="rId6"/>
    <p:sldId id="485" r:id="rId7"/>
    <p:sldId id="581" r:id="rId8"/>
    <p:sldId id="487" r:id="rId9"/>
    <p:sldId id="564" r:id="rId10"/>
    <p:sldId id="499" r:id="rId11"/>
    <p:sldId id="486" r:id="rId12"/>
    <p:sldId id="565" r:id="rId13"/>
    <p:sldId id="566" r:id="rId14"/>
    <p:sldId id="582" r:id="rId15"/>
    <p:sldId id="590" r:id="rId16"/>
    <p:sldId id="568" r:id="rId17"/>
    <p:sldId id="488" r:id="rId18"/>
    <p:sldId id="567" r:id="rId19"/>
    <p:sldId id="628" r:id="rId20"/>
    <p:sldId id="629" r:id="rId21"/>
    <p:sldId id="630" r:id="rId22"/>
    <p:sldId id="631" r:id="rId23"/>
    <p:sldId id="632" r:id="rId24"/>
    <p:sldId id="646" r:id="rId25"/>
    <p:sldId id="647" r:id="rId26"/>
    <p:sldId id="633" r:id="rId27"/>
    <p:sldId id="468" r:id="rId28"/>
    <p:sldId id="469" r:id="rId29"/>
    <p:sldId id="521" r:id="rId30"/>
    <p:sldId id="471" r:id="rId31"/>
    <p:sldId id="472" r:id="rId32"/>
    <p:sldId id="473" r:id="rId33"/>
    <p:sldId id="474" r:id="rId34"/>
    <p:sldId id="520" r:id="rId35"/>
    <p:sldId id="626" r:id="rId36"/>
    <p:sldId id="475" r:id="rId37"/>
    <p:sldId id="634" r:id="rId38"/>
    <p:sldId id="643" r:id="rId39"/>
    <p:sldId id="635" r:id="rId40"/>
    <p:sldId id="644" r:id="rId41"/>
    <p:sldId id="645" r:id="rId42"/>
    <p:sldId id="640" r:id="rId43"/>
    <p:sldId id="502" r:id="rId44"/>
    <p:sldId id="503" r:id="rId45"/>
    <p:sldId id="505" r:id="rId46"/>
    <p:sldId id="601" r:id="rId47"/>
    <p:sldId id="602" r:id="rId48"/>
    <p:sldId id="603" r:id="rId49"/>
    <p:sldId id="606" r:id="rId50"/>
    <p:sldId id="476" r:id="rId51"/>
    <p:sldId id="516" r:id="rId52"/>
    <p:sldId id="517" r:id="rId53"/>
    <p:sldId id="519" r:id="rId54"/>
    <p:sldId id="482" r:id="rId55"/>
    <p:sldId id="484" r:id="rId56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66"/>
    <a:srgbClr val="663300"/>
    <a:srgbClr val="993300"/>
    <a:srgbClr val="00CC00"/>
    <a:srgbClr val="006600"/>
    <a:srgbClr val="996633"/>
    <a:srgbClr val="996600"/>
    <a:srgbClr val="EEA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91754" autoAdjust="0"/>
  </p:normalViewPr>
  <p:slideViewPr>
    <p:cSldViewPr snapToGrid="0" snapToObjects="1" showGuides="1">
      <p:cViewPr varScale="1">
        <p:scale>
          <a:sx n="63" d="100"/>
          <a:sy n="63" d="100"/>
        </p:scale>
        <p:origin x="1304" y="52"/>
      </p:cViewPr>
      <p:guideLst>
        <p:guide orient="horz" pos="2160"/>
        <p:guide pos="288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40" cy="469423"/>
          </a:xfrm>
          <a:prstGeom prst="rect">
            <a:avLst/>
          </a:prstGeom>
        </p:spPr>
        <p:txBody>
          <a:bodyPr vert="horz" lIns="94210" tIns="47105" rIns="94210" bIns="4710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3" y="0"/>
            <a:ext cx="3077740" cy="469423"/>
          </a:xfrm>
          <a:prstGeom prst="rect">
            <a:avLst/>
          </a:prstGeom>
        </p:spPr>
        <p:txBody>
          <a:bodyPr vert="horz" lIns="94210" tIns="47105" rIns="94210" bIns="47105" rtlCol="0"/>
          <a:lstStyle>
            <a:lvl1pPr algn="r">
              <a:defRPr sz="1200"/>
            </a:lvl1pPr>
          </a:lstStyle>
          <a:p>
            <a:fld id="{7C272568-A85B-4146-ADC4-3B7D0454F01C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917421"/>
            <a:ext cx="3077740" cy="469423"/>
          </a:xfrm>
          <a:prstGeom prst="rect">
            <a:avLst/>
          </a:prstGeom>
        </p:spPr>
        <p:txBody>
          <a:bodyPr vert="horz" lIns="94210" tIns="47105" rIns="94210" bIns="4710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3" y="8917421"/>
            <a:ext cx="3077740" cy="469423"/>
          </a:xfrm>
          <a:prstGeom prst="rect">
            <a:avLst/>
          </a:prstGeom>
        </p:spPr>
        <p:txBody>
          <a:bodyPr vert="horz" lIns="94210" tIns="47105" rIns="94210" bIns="47105" rtlCol="0" anchor="b"/>
          <a:lstStyle>
            <a:lvl1pPr algn="r">
              <a:defRPr sz="1200"/>
            </a:lvl1pPr>
          </a:lstStyle>
          <a:p>
            <a:fld id="{A76A84F7-0AF4-4573-BB24-7E235C54D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48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40" cy="469423"/>
          </a:xfrm>
          <a:prstGeom prst="rect">
            <a:avLst/>
          </a:prstGeom>
        </p:spPr>
        <p:txBody>
          <a:bodyPr vert="horz" lIns="94210" tIns="47105" rIns="94210" bIns="4710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40" cy="469423"/>
          </a:xfrm>
          <a:prstGeom prst="rect">
            <a:avLst/>
          </a:prstGeom>
        </p:spPr>
        <p:txBody>
          <a:bodyPr vert="horz" lIns="94210" tIns="47105" rIns="94210" bIns="47105" rtlCol="0"/>
          <a:lstStyle>
            <a:lvl1pPr algn="r">
              <a:defRPr sz="1200"/>
            </a:lvl1pPr>
          </a:lstStyle>
          <a:p>
            <a:fld id="{5D63CCD3-8D03-4BAD-9658-A91A2C5968B5}" type="datetimeFigureOut">
              <a:rPr lang="en-US" smtClean="0"/>
              <a:t>5/22/2018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10" tIns="47105" rIns="94210" bIns="4710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7"/>
            <a:ext cx="5681980" cy="4224813"/>
          </a:xfrm>
          <a:prstGeom prst="rect">
            <a:avLst/>
          </a:prstGeom>
        </p:spPr>
        <p:txBody>
          <a:bodyPr vert="horz" lIns="94210" tIns="47105" rIns="94210" bIns="4710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7421"/>
            <a:ext cx="3077740" cy="469423"/>
          </a:xfrm>
          <a:prstGeom prst="rect">
            <a:avLst/>
          </a:prstGeom>
        </p:spPr>
        <p:txBody>
          <a:bodyPr vert="horz" lIns="94210" tIns="47105" rIns="94210" bIns="4710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1"/>
            <a:ext cx="3077740" cy="469423"/>
          </a:xfrm>
          <a:prstGeom prst="rect">
            <a:avLst/>
          </a:prstGeom>
        </p:spPr>
        <p:txBody>
          <a:bodyPr vert="horz" lIns="94210" tIns="47105" rIns="94210" bIns="47105" rtlCol="0" anchor="b"/>
          <a:lstStyle>
            <a:lvl1pPr algn="r">
              <a:defRPr sz="1200"/>
            </a:lvl1pPr>
          </a:lstStyle>
          <a:p>
            <a:fld id="{82DC6D83-6528-4BD4-850D-46B00255B8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42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C6D83-6528-4BD4-850D-46B00255B8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53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105">
              <a:defRPr/>
            </a:pPr>
            <a:r>
              <a:rPr lang="en-US" dirty="0" smtClean="0"/>
              <a:t>Oil and Gas Project/Presentation 9-27-2012/Condition Charts v2.xlsx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97899-C119-4F09-871E-878A2BC88A7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22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105">
              <a:defRPr/>
            </a:pPr>
            <a:r>
              <a:rPr lang="en-US" dirty="0" smtClean="0"/>
              <a:t>Oil and Gas Project/Presentation 9-27-2012/Condition Charts v2.xlsx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97899-C119-4F09-871E-878A2BC88A7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06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105">
              <a:defRPr/>
            </a:pPr>
            <a:r>
              <a:rPr lang="en-US" dirty="0" smtClean="0"/>
              <a:t>Oil and Gas Project/Presentation 9-27-2012/Condition Charts v2.xlsx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97899-C119-4F09-871E-878A2BC88A7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13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105">
              <a:defRPr/>
            </a:pPr>
            <a:r>
              <a:rPr lang="en-US" dirty="0" smtClean="0"/>
              <a:t>Oil and Gas Project/Presentation 9-27-2012/Condition Charts v2.xlsx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97899-C119-4F09-871E-878A2BC88A7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89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105">
              <a:defRPr/>
            </a:pPr>
            <a:r>
              <a:rPr lang="en-US" dirty="0" smtClean="0"/>
              <a:t>Oil and Gas Project/Presentation 9-27-2012/Condition Charts v2.xlsx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97899-C119-4F09-871E-878A2BC88A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20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105">
              <a:defRPr/>
            </a:pPr>
            <a:r>
              <a:rPr lang="en-US" dirty="0" smtClean="0"/>
              <a:t>Oil and Gas Project/Presentation 9-27-2012/Condition Charts v2.xlsx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97899-C119-4F09-871E-878A2BC88A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80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105">
              <a:defRPr/>
            </a:pPr>
            <a:r>
              <a:rPr lang="en-US" dirty="0" smtClean="0"/>
              <a:t>Oil and Gas Project/Presentation 9-27-2012/Condition Charts v2.xlsx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97899-C119-4F09-871E-878A2BC88A7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14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105">
              <a:defRPr/>
            </a:pPr>
            <a:r>
              <a:rPr lang="en-US" dirty="0" smtClean="0"/>
              <a:t>Oil and Gas Project/Presentation 9-27-2012/Condition Charts v2.xlsx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97899-C119-4F09-871E-878A2BC88A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49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105">
              <a:defRPr/>
            </a:pPr>
            <a:r>
              <a:rPr lang="en-US" dirty="0" smtClean="0"/>
              <a:t>Oil and Gas Project/Presentation 9-27-2012/Condition Charts v2.xlsx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97899-C119-4F09-871E-878A2BC88A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92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105">
              <a:defRPr/>
            </a:pPr>
            <a:r>
              <a:rPr lang="en-US" dirty="0" smtClean="0"/>
              <a:t>Oil and Gas Project/Presentation 9-27-2012/Condition Charts v2.xlsx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97899-C119-4F09-871E-878A2BC88A7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7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105">
              <a:defRPr/>
            </a:pPr>
            <a:r>
              <a:rPr lang="en-US" dirty="0" smtClean="0"/>
              <a:t>Oil and Gas Project/Presentation 9-27-2012/Condition Charts v2.xlsx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97899-C119-4F09-871E-878A2BC88A7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93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105">
              <a:defRPr/>
            </a:pPr>
            <a:r>
              <a:rPr lang="en-US" dirty="0" smtClean="0"/>
              <a:t>Oil and Gas Project/Presentation 9-27-2012/Condition Charts v2.xlsx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97899-C119-4F09-871E-878A2BC88A7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55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82A4-6BA0-7C42-BBCE-E33308261E0B}" type="datetimeFigureOut">
              <a:rPr lang="en-US" smtClean="0"/>
              <a:pPr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905-1405-7E46-AD44-15062244B82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82A4-6BA0-7C42-BBCE-E33308261E0B}" type="datetimeFigureOut">
              <a:rPr lang="en-US" smtClean="0"/>
              <a:pPr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905-1405-7E46-AD44-15062244B82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82A4-6BA0-7C42-BBCE-E33308261E0B}" type="datetimeFigureOut">
              <a:rPr lang="en-US" smtClean="0"/>
              <a:pPr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905-1405-7E46-AD44-15062244B82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" y="762000"/>
            <a:ext cx="9144000" cy="0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52503" y="0"/>
            <a:ext cx="7239000" cy="762000"/>
          </a:xfrm>
        </p:spPr>
        <p:txBody>
          <a:bodyPr/>
          <a:lstStyle>
            <a:lvl1pPr algn="ctr">
              <a:defRPr sz="4800" b="1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72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1650" baseline="0">
                <a:solidFill>
                  <a:schemeClr val="tx1">
                    <a:lumMod val="75000"/>
                  </a:schemeClr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356CE091-8DB7-432F-886F-656B86F7F919}" type="datetimeFigureOut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5/22/2018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AE8C4FB5-BBE0-4671-835C-7F1726A987F9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32131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E091-8DB7-432F-886F-656B86F7F919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5/22/2018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C4FB5-BBE0-4671-835C-7F1726A987F9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33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E091-8DB7-432F-886F-656B86F7F919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5/22/2018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C4FB5-BBE0-4671-835C-7F1726A987F9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618859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E091-8DB7-432F-886F-656B86F7F919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5/22/2018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C4FB5-BBE0-4671-835C-7F1726A987F9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416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365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4860" y="1713655"/>
            <a:ext cx="336042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15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500"/>
              </a:spcBef>
              <a:buFontTx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E091-8DB7-432F-886F-656B86F7F919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5/22/2018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C4FB5-BBE0-4671-835C-7F1726A987F9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673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E091-8DB7-432F-886F-656B86F7F919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5/22/2018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C4FB5-BBE0-4671-835C-7F1726A987F9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71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E091-8DB7-432F-886F-656B86F7F919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5/22/2018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C4FB5-BBE0-4671-835C-7F1726A987F9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221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82A4-6BA0-7C42-BBCE-E33308261E0B}" type="datetimeFigureOut">
              <a:rPr lang="en-US" smtClean="0"/>
              <a:pPr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905-1405-7E46-AD44-15062244B82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4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600"/>
              </a:spcBef>
              <a:buNone/>
              <a:defRPr sz="9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E091-8DB7-432F-886F-656B86F7F919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5/22/2018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C4FB5-BBE0-4671-835C-7F1726A987F9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79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1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75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E091-8DB7-432F-886F-656B86F7F919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5/22/2018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C4FB5-BBE0-4671-835C-7F1726A987F9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28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E091-8DB7-432F-886F-656B86F7F919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5/22/2018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C4FB5-BBE0-4671-835C-7F1726A987F9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16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E091-8DB7-432F-886F-656B86F7F919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5/22/2018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C4FB5-BBE0-4671-835C-7F1726A987F9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210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82A4-6BA0-7C42-BBCE-E33308261E0B}" type="datetimeFigureOut">
              <a:rPr lang="en-US" smtClean="0"/>
              <a:pPr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905-1405-7E46-AD44-15062244B82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214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214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82A4-6BA0-7C42-BBCE-E33308261E0B}" type="datetimeFigureOut">
              <a:rPr lang="en-US" smtClean="0"/>
              <a:pPr/>
              <a:t>5/22/2018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905-1405-7E46-AD44-15062244B82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264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6264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82A4-6BA0-7C42-BBCE-E33308261E0B}" type="datetimeFigureOut">
              <a:rPr lang="en-US" smtClean="0"/>
              <a:pPr/>
              <a:t>5/22/2018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905-1405-7E46-AD44-15062244B82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82A4-6BA0-7C42-BBCE-E33308261E0B}" type="datetimeFigureOut">
              <a:rPr lang="en-US" smtClean="0"/>
              <a:pPr/>
              <a:t>5/22/2018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905-1405-7E46-AD44-15062244B82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82A4-6BA0-7C42-BBCE-E33308261E0B}" type="datetimeFigureOut">
              <a:rPr lang="en-US" smtClean="0"/>
              <a:pPr/>
              <a:t>5/22/2018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905-1405-7E46-AD44-15062244B82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978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3357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82A4-6BA0-7C42-BBCE-E33308261E0B}" type="datetimeFigureOut">
              <a:rPr lang="en-US" smtClean="0"/>
              <a:pPr/>
              <a:t>5/22/2018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905-1405-7E46-AD44-15062244B82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60674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82A4-6BA0-7C42-BBCE-E33308261E0B}" type="datetimeFigureOut">
              <a:rPr lang="en-US" smtClean="0"/>
              <a:pPr/>
              <a:t>5/22/2018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15905-1405-7E46-AD44-15062244B82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4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B82A4-6BA0-7C42-BBCE-E33308261E0B}" type="datetimeFigureOut">
              <a:rPr lang="en-US" smtClean="0"/>
              <a:pPr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15905-1405-7E46-AD44-15062244B82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PP_barandmedallion_cmp.psd"/>
          <p:cNvPicPr>
            <a:picLocks noChangeAspect="1"/>
          </p:cNvPicPr>
          <p:nvPr/>
        </p:nvPicPr>
        <p:blipFill rotWithShape="1">
          <a:blip r:embed="rId14"/>
          <a:srcRect t="10453" b="11207"/>
          <a:stretch/>
        </p:blipFill>
        <p:spPr>
          <a:xfrm>
            <a:off x="0" y="5715000"/>
            <a:ext cx="9156700" cy="11557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60032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56CE091-8DB7-432F-886F-656B86F7F919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5/22/2018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021831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630" y="6172201"/>
            <a:ext cx="6858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27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AE8C4FB5-BBE0-4671-835C-7F1726A987F9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8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spc="-38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5000"/>
        </a:lnSpc>
        <a:spcBef>
          <a:spcPts val="1050"/>
        </a:spcBef>
        <a:spcAft>
          <a:spcPts val="150"/>
        </a:spcAft>
        <a:buClr>
          <a:schemeClr val="accent1"/>
        </a:buClr>
        <a:buSzPct val="80000"/>
        <a:buFont typeface="Arial" pitchFamily="34" charset="0"/>
        <a:buChar char="•"/>
        <a:defRPr sz="1350" kern="1200" spc="8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76016"/>
            <a:ext cx="9144000" cy="2239011"/>
          </a:xfrm>
        </p:spPr>
        <p:txBody>
          <a:bodyPr>
            <a:normAutofit/>
          </a:bodyPr>
          <a:lstStyle/>
          <a:p>
            <a:r>
              <a:rPr lang="en-US" sz="4800" dirty="0" smtClean="0"/>
              <a:t>North Central Region Annual Meeting LTAP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674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May 22, 2018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Estes Park, CO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72516"/>
            <a:ext cx="9144000" cy="238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ark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" y="60960"/>
            <a:ext cx="2026920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0869"/>
            <a:ext cx="8305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914400"/>
            <a:ext cx="8458200" cy="2049792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/>
              <a:t>Document current conditions.</a:t>
            </a:r>
          </a:p>
          <a:p>
            <a:pPr lvl="1"/>
            <a:r>
              <a:rPr lang="en-US" dirty="0" smtClean="0"/>
              <a:t>Enable counties to determine impacts of industrial or other activities using paved county roads.</a:t>
            </a:r>
          </a:p>
          <a:p>
            <a:pPr lvl="1"/>
            <a:r>
              <a:rPr lang="en-US" dirty="0" smtClean="0"/>
              <a:t>Compare to state highways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2944809"/>
            <a:ext cx="8458200" cy="166814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Project future conditions.</a:t>
            </a:r>
          </a:p>
          <a:p>
            <a:r>
              <a:rPr lang="en-US" dirty="0" smtClean="0"/>
              <a:t>Establish maintenance, repair, rehabilitation and reconstruction strategies.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2525" y="707886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67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815745"/>
            <a:ext cx="7772400" cy="39909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endParaRPr lang="en-US" sz="2600" dirty="0"/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600" dirty="0" smtClean="0"/>
              <a:t>International roughness index (IRI)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600" dirty="0" smtClean="0"/>
              <a:t>Rutting 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600" dirty="0"/>
              <a:t>Pavement condition index (PCI)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600" dirty="0" smtClean="0"/>
              <a:t>Pavement serviceability index (PSI)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600" dirty="0" smtClean="0"/>
              <a:t>Pavement thicknesses</a:t>
            </a:r>
          </a:p>
          <a:p>
            <a:pPr lvl="1"/>
            <a:endParaRPr lang="en-US" sz="2600" dirty="0" smtClean="0"/>
          </a:p>
          <a:p>
            <a:pPr algn="l"/>
            <a:endParaRPr lang="en-US" sz="3200" dirty="0"/>
          </a:p>
        </p:txBody>
      </p:sp>
      <p:pic>
        <p:nvPicPr>
          <p:cNvPr id="6" name="Picture 2" descr="http://i.ytimg.com/vi/X40E98kpSCI/hq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52222" r="35000" b="25555"/>
          <a:stretch/>
        </p:blipFill>
        <p:spPr bwMode="auto">
          <a:xfrm>
            <a:off x="6326109" y="906233"/>
            <a:ext cx="2590800" cy="762000"/>
          </a:xfrm>
          <a:prstGeom prst="rect">
            <a:avLst/>
          </a:prstGeom>
          <a:noFill/>
          <a:ln>
            <a:solidFill>
              <a:srgbClr val="006C3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lgam.info/local--files/road-photos/Kewdale-Rd-Shear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" t="24433" r="18066" b="40665"/>
          <a:stretch/>
        </p:blipFill>
        <p:spPr bwMode="auto">
          <a:xfrm>
            <a:off x="6326109" y="1858733"/>
            <a:ext cx="2590800" cy="762000"/>
          </a:xfrm>
          <a:prstGeom prst="rect">
            <a:avLst/>
          </a:prstGeom>
          <a:noFill/>
          <a:ln>
            <a:solidFill>
              <a:srgbClr val="006C3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classes.engr.oregonstate.edu/cce/spring2014/ce492/Modules/09_pavement_evaluation/Images/flexible_distress/block_crack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48" r="-861" b="31889"/>
          <a:stretch/>
        </p:blipFill>
        <p:spPr bwMode="auto">
          <a:xfrm>
            <a:off x="6346668" y="2811233"/>
            <a:ext cx="2590800" cy="685800"/>
          </a:xfrm>
          <a:prstGeom prst="rect">
            <a:avLst/>
          </a:prstGeom>
          <a:noFill/>
          <a:ln>
            <a:solidFill>
              <a:srgbClr val="006C3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25582" y="-84367"/>
            <a:ext cx="8918418" cy="9906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Calibri" pitchFamily="34" charset="0"/>
                <a:cs typeface="Calibri" pitchFamily="34" charset="0"/>
              </a:rPr>
              <a:t>Road Condition Parameters</a:t>
            </a:r>
            <a:endParaRPr lang="en-US" sz="4800" b="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7426247" y="2940118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PCI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45297" y="1009073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IRI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26247" y="1961573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Rut</a:t>
            </a:r>
            <a:endParaRPr lang="en-US" sz="2400" b="1" dirty="0">
              <a:solidFill>
                <a:srgbClr val="FFFF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2525" y="707886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447800" y="3763733"/>
                <a:ext cx="6096000" cy="8082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𝑷𝑺𝑰</m:t>
                      </m:r>
                      <m:r>
                        <a:rPr lang="en-US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b="1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0">
                          <a:latin typeface="Cambria Math" panose="02040503050406030204" pitchFamily="18" charset="0"/>
                        </a:rPr>
                        <m:t>𝟑𝟓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b="1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b="1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0">
                              <a:latin typeface="Cambria Math" panose="02040503050406030204" pitchFamily="18" charset="0"/>
                            </a:rPr>
                            <m:t>𝟎𝟎𝟓𝟖</m:t>
                          </m:r>
                          <m:r>
                            <a:rPr lang="en-US" b="1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𝑰𝑹𝑰</m:t>
                          </m:r>
                        </m:sup>
                      </m:sSup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𝑹𝑼</m:t>
                      </m:r>
                      <m:sSup>
                        <m:sSup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p>
                          <m:r>
                            <a:rPr lang="en-US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0">
                          <a:latin typeface="Cambria Math" panose="02040503050406030204" pitchFamily="18" charset="0"/>
                        </a:rPr>
                        <m:t>𝟑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𝑷𝑪𝑰</m:t>
                                  </m:r>
                                </m:num>
                                <m:den>
                                  <m:r>
                                    <a:rPr lang="en-US" b="1" i="0">
                                      <a:latin typeface="Cambria Math" panose="02040503050406030204" pitchFamily="18" charset="0"/>
                                    </a:rPr>
                                    <m:t>𝟏𝟎𝟎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3763733"/>
                <a:ext cx="6096000" cy="80823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563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7" t="4074" r="55001" b="8518"/>
          <a:stretch/>
        </p:blipFill>
        <p:spPr>
          <a:xfrm>
            <a:off x="446583" y="1371600"/>
            <a:ext cx="8436159" cy="463007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5582" y="-73559"/>
            <a:ext cx="8918418" cy="9906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Calibri" pitchFamily="34" charset="0"/>
              </a:rPr>
              <a:t>How to Calculate PCI?</a:t>
            </a:r>
            <a:endParaRPr lang="en-US" sz="4800" b="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657600" y="786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</a:rPr>
              <a:t>Video Logs</a:t>
            </a:r>
            <a:endParaRPr lang="en-US" sz="3200" b="1" u="sng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2525" y="707886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43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5582" y="-19050"/>
            <a:ext cx="8918418" cy="9906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How to Calculate </a:t>
            </a:r>
            <a:r>
              <a:rPr lang="en-US" sz="4800" dirty="0" smtClean="0">
                <a:solidFill>
                  <a:srgbClr val="FF0000"/>
                </a:solidFill>
                <a:latin typeface="Calibri" pitchFamily="34" charset="0"/>
              </a:rPr>
              <a:t>PCI</a:t>
            </a:r>
            <a:r>
              <a:rPr lang="en-US" sz="48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?</a:t>
            </a:r>
            <a:endParaRPr lang="en-US" sz="4800" b="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971800" y="657141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</a:rPr>
              <a:t>Pavement Surface</a:t>
            </a:r>
            <a:endParaRPr lang="en-US" sz="3200" b="1" u="sng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039" y="1656257"/>
            <a:ext cx="1762621" cy="3725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515" y="1653195"/>
            <a:ext cx="1716371" cy="36861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31749" y="1227632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Until 2015</a:t>
            </a:r>
            <a:endParaRPr lang="en-US" b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5638800" y="119536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Since 2016</a:t>
            </a:r>
            <a:endParaRPr lang="en-US" b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5074459" y="5304347"/>
            <a:ext cx="2184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FF0000"/>
                </a:solidFill>
              </a:rPr>
              <a:t>Automatic crack estimation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35412" y="5381987"/>
            <a:ext cx="2184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FF0000"/>
                </a:solidFill>
              </a:rPr>
              <a:t>Manual crack detection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12" name="Right Arrow Callout 11"/>
          <p:cNvSpPr/>
          <p:nvPr/>
        </p:nvSpPr>
        <p:spPr>
          <a:xfrm>
            <a:off x="260948" y="3132632"/>
            <a:ext cx="1770802" cy="9906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Identify distresses manually</a:t>
            </a:r>
            <a:endParaRPr lang="en-US" dirty="0"/>
          </a:p>
        </p:txBody>
      </p:sp>
      <p:sp>
        <p:nvSpPr>
          <p:cNvPr id="13" name="Right Arrow Callout 12"/>
          <p:cNvSpPr/>
          <p:nvPr/>
        </p:nvSpPr>
        <p:spPr>
          <a:xfrm>
            <a:off x="3719561" y="3060528"/>
            <a:ext cx="2300239" cy="990600"/>
          </a:xfrm>
          <a:prstGeom prst="rightArrowCallout">
            <a:avLst>
              <a:gd name="adj1" fmla="val 25000"/>
              <a:gd name="adj2" fmla="val 25000"/>
              <a:gd name="adj3" fmla="val 2957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Identify distresses automatically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2525" y="707886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5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612" y="1134452"/>
            <a:ext cx="3557588" cy="4029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" y="1291377"/>
            <a:ext cx="3986213" cy="411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3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342900" y="29966"/>
            <a:ext cx="84582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Ground Penetrating Radar (GPR)</a:t>
            </a:r>
            <a:endParaRPr lang="en-US" dirty="0"/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428946" y="762000"/>
            <a:ext cx="8229600" cy="2185214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Assessment of asphalt and base thicknesses.</a:t>
            </a:r>
          </a:p>
          <a:p>
            <a:pPr lvl="1"/>
            <a:r>
              <a:rPr lang="en-US" dirty="0" smtClean="0"/>
              <a:t>Essential for design and for durability analyses.</a:t>
            </a:r>
          </a:p>
          <a:p>
            <a:r>
              <a:rPr lang="en-US" dirty="0" smtClean="0"/>
              <a:t>Conducted by a specialized van at highway speeds.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484" y="2514600"/>
            <a:ext cx="4700116" cy="341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9" y="3048000"/>
            <a:ext cx="4081031" cy="2621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2525" y="707886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7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5300" y="-56908"/>
            <a:ext cx="8229600" cy="67786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Data Collection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4" r="21746"/>
          <a:stretch/>
        </p:blipFill>
        <p:spPr bwMode="auto">
          <a:xfrm>
            <a:off x="4838700" y="1043474"/>
            <a:ext cx="3886200" cy="46721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74164" y="959497"/>
            <a:ext cx="4457700" cy="491826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b="0" dirty="0" smtClean="0"/>
              <a:t>Testing completed for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b="0" dirty="0" smtClean="0"/>
              <a:t> 2014 (Completed)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b="0" dirty="0" smtClean="0"/>
              <a:t> 2015 (</a:t>
            </a:r>
            <a:r>
              <a:rPr lang="en-US" dirty="0"/>
              <a:t>Completed</a:t>
            </a:r>
            <a:r>
              <a:rPr lang="en-US" b="0" dirty="0" smtClean="0"/>
              <a:t>)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dirty="0"/>
              <a:t> </a:t>
            </a:r>
            <a:r>
              <a:rPr lang="en-US" dirty="0" smtClean="0"/>
              <a:t>2016 (Completed)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b="0" dirty="0" smtClean="0">
                <a:solidFill>
                  <a:srgbClr val="FF0000"/>
                </a:solidFill>
              </a:rPr>
              <a:t>2017 Completed)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b="0" dirty="0" smtClean="0">
                <a:solidFill>
                  <a:srgbClr val="FF0000"/>
                </a:solidFill>
              </a:rPr>
              <a:t>Pathway Services will do the Eastern Side again in the summer of 2018.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2525" y="707886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28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9525"/>
            <a:ext cx="8991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Calibri" pitchFamily="34" charset="0"/>
                <a:ea typeface="+mn-ea"/>
                <a:cs typeface="Calibri" pitchFamily="34" charset="0"/>
              </a:rPr>
              <a:t>   2016 Project Deliverables</a:t>
            </a:r>
            <a:endParaRPr lang="en-US" dirty="0">
              <a:latin typeface="Calibri" pitchFamily="34" charset="0"/>
              <a:ea typeface="+mn-ea"/>
              <a:cs typeface="Calibri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2525" y="707886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318" y="794232"/>
            <a:ext cx="6999222" cy="518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6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" y="0"/>
            <a:ext cx="8950960" cy="762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Estimating Average Daily Traffic (ADT)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5920" y="1690062"/>
            <a:ext cx="85692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+mj-lt"/>
              </a:rPr>
              <a:t>Incorporating Tourism Data in Traffic </a:t>
            </a:r>
            <a:r>
              <a:rPr lang="en-US" sz="4800" dirty="0" smtClean="0">
                <a:latin typeface="+mj-lt"/>
              </a:rPr>
              <a:t>Estimation on </a:t>
            </a:r>
            <a:r>
              <a:rPr lang="en-US" sz="4800" dirty="0">
                <a:latin typeface="+mj-lt"/>
              </a:rPr>
              <a:t>Wyoming Low-Volume Roads</a:t>
            </a:r>
          </a:p>
        </p:txBody>
      </p:sp>
    </p:spTree>
    <p:extLst>
      <p:ext uri="{BB962C8B-B14F-4D97-AF65-F5344CB8AC3E}">
        <p14:creationId xmlns:p14="http://schemas.microsoft.com/office/powerpoint/2010/main" val="83071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Overview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411" y="1476024"/>
            <a:ext cx="8733183" cy="3894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 the previous phases of the study, person trips, crop freight trips, and oil freight trips were included in the travel demand model for estimating ADT on Wyoming low-volume roads.</a:t>
            </a: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28600" marR="0" lvl="0" indent="-22860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study recommends future research to include tourism activities in the model to improve the model prediction accuracy.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9849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90901" y="991660"/>
            <a:ext cx="3533775" cy="400110"/>
          </a:xfrm>
          <a:prstGeom prst="rect">
            <a:avLst/>
          </a:prstGeom>
          <a:solidFill>
            <a:schemeClr val="accent6">
              <a:lumMod val="75000"/>
              <a:alpha val="53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The Wyoming T²/LTAP Center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14525" y="2079570"/>
            <a:ext cx="2314575" cy="400110"/>
          </a:xfrm>
          <a:prstGeom prst="rect">
            <a:avLst/>
          </a:prstGeom>
          <a:solidFill>
            <a:schemeClr val="bg2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Safety Studies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631781" y="2079570"/>
            <a:ext cx="2314575" cy="400110"/>
          </a:xfrm>
          <a:prstGeom prst="rect">
            <a:avLst/>
          </a:prstGeom>
          <a:solidFill>
            <a:srgbClr val="C7AF7F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Traffic Studies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4778" y="3002295"/>
            <a:ext cx="978697" cy="400110"/>
          </a:xfrm>
          <a:prstGeom prst="rect">
            <a:avLst/>
          </a:prstGeom>
          <a:solidFill>
            <a:schemeClr val="bg2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WRRSP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246185" y="3002295"/>
            <a:ext cx="1052515" cy="400110"/>
          </a:xfrm>
          <a:prstGeom prst="rect">
            <a:avLst/>
          </a:prstGeom>
          <a:solidFill>
            <a:schemeClr val="bg2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WRIRSP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419349" y="3002295"/>
            <a:ext cx="1157287" cy="707886"/>
          </a:xfrm>
          <a:prstGeom prst="rect">
            <a:avLst/>
          </a:prstGeom>
          <a:solidFill>
            <a:schemeClr val="bg2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Sign Program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760787" y="3005772"/>
            <a:ext cx="1681163" cy="1015663"/>
          </a:xfrm>
          <a:prstGeom prst="rect">
            <a:avLst/>
          </a:prstGeom>
          <a:solidFill>
            <a:schemeClr val="bg2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Traffic Volumes Prediction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000750" y="3016755"/>
            <a:ext cx="1662112" cy="400110"/>
          </a:xfrm>
          <a:prstGeom prst="rect">
            <a:avLst/>
          </a:prstGeom>
          <a:solidFill>
            <a:srgbClr val="C7AF7F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Speed Limits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941469" y="3005772"/>
            <a:ext cx="1090612" cy="400110"/>
          </a:xfrm>
          <a:prstGeom prst="rect">
            <a:avLst/>
          </a:prstGeom>
          <a:solidFill>
            <a:srgbClr val="C7AF7F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MUTCD</a:t>
            </a:r>
            <a:endParaRPr lang="en-US" sz="2000" b="1" dirty="0"/>
          </a:p>
        </p:txBody>
      </p:sp>
      <p:cxnSp>
        <p:nvCxnSpPr>
          <p:cNvPr id="14" name="Elbow Connector 13"/>
          <p:cNvCxnSpPr>
            <a:stCxn id="3" idx="2"/>
            <a:endCxn id="6" idx="0"/>
          </p:cNvCxnSpPr>
          <p:nvPr/>
        </p:nvCxnSpPr>
        <p:spPr>
          <a:xfrm rot="5400000">
            <a:off x="3770901" y="692682"/>
            <a:ext cx="687800" cy="2085976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3" idx="2"/>
            <a:endCxn id="7" idx="0"/>
          </p:cNvCxnSpPr>
          <p:nvPr/>
        </p:nvCxnSpPr>
        <p:spPr>
          <a:xfrm rot="16200000" flipH="1">
            <a:off x="6129529" y="420030"/>
            <a:ext cx="687800" cy="263128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7" idx="2"/>
            <a:endCxn id="12" idx="0"/>
          </p:cNvCxnSpPr>
          <p:nvPr/>
        </p:nvCxnSpPr>
        <p:spPr>
          <a:xfrm rot="5400000">
            <a:off x="7041901" y="2269586"/>
            <a:ext cx="537075" cy="95726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7" idx="2"/>
            <a:endCxn id="13" idx="0"/>
          </p:cNvCxnSpPr>
          <p:nvPr/>
        </p:nvCxnSpPr>
        <p:spPr>
          <a:xfrm rot="16200000" flipH="1">
            <a:off x="7874876" y="2393873"/>
            <a:ext cx="526092" cy="69770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6" idx="2"/>
            <a:endCxn id="8" idx="0"/>
          </p:cNvCxnSpPr>
          <p:nvPr/>
        </p:nvCxnSpPr>
        <p:spPr>
          <a:xfrm rot="5400000">
            <a:off x="1596663" y="1527144"/>
            <a:ext cx="522615" cy="242768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6" idx="2"/>
            <a:endCxn id="9" idx="0"/>
          </p:cNvCxnSpPr>
          <p:nvPr/>
        </p:nvCxnSpPr>
        <p:spPr>
          <a:xfrm rot="5400000">
            <a:off x="2160821" y="2091302"/>
            <a:ext cx="522615" cy="129937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6" idx="2"/>
            <a:endCxn id="10" idx="0"/>
          </p:cNvCxnSpPr>
          <p:nvPr/>
        </p:nvCxnSpPr>
        <p:spPr>
          <a:xfrm rot="5400000">
            <a:off x="2773596" y="2704077"/>
            <a:ext cx="522615" cy="7382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6" idx="2"/>
            <a:endCxn id="11" idx="0"/>
          </p:cNvCxnSpPr>
          <p:nvPr/>
        </p:nvCxnSpPr>
        <p:spPr>
          <a:xfrm rot="16200000" flipH="1">
            <a:off x="3573545" y="1977948"/>
            <a:ext cx="526092" cy="152955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8106" y="0"/>
            <a:ext cx="8858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Introduction – WY T²/LTAP Center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2525" y="707886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17232" y="4124270"/>
            <a:ext cx="2314575" cy="400110"/>
          </a:xfrm>
          <a:prstGeom prst="rect">
            <a:avLst/>
          </a:prstGeom>
          <a:solidFill>
            <a:schemeClr val="accent2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Asset Management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021015" y="4975170"/>
            <a:ext cx="1746548" cy="400110"/>
          </a:xfrm>
          <a:prstGeom prst="rect">
            <a:avLst/>
          </a:prstGeom>
          <a:solidFill>
            <a:schemeClr val="accent2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Paved Roads</a:t>
            </a:r>
            <a:endParaRPr 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029996" y="4975170"/>
            <a:ext cx="1294604" cy="707886"/>
          </a:xfrm>
          <a:prstGeom prst="rect">
            <a:avLst/>
          </a:prstGeom>
          <a:solidFill>
            <a:schemeClr val="accent2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Unpaved Roads</a:t>
            </a:r>
            <a:endParaRPr lang="en-US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631781" y="4975170"/>
            <a:ext cx="1746548" cy="400110"/>
          </a:xfrm>
          <a:prstGeom prst="rect">
            <a:avLst/>
          </a:prstGeom>
          <a:solidFill>
            <a:schemeClr val="accent2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Culverts</a:t>
            </a:r>
            <a:endParaRPr lang="en-US" sz="2000" b="1" dirty="0"/>
          </a:p>
        </p:txBody>
      </p:sp>
      <p:cxnSp>
        <p:nvCxnSpPr>
          <p:cNvPr id="29" name="Elbow Connector 28"/>
          <p:cNvCxnSpPr>
            <a:stCxn id="3" idx="2"/>
            <a:endCxn id="23" idx="0"/>
          </p:cNvCxnSpPr>
          <p:nvPr/>
        </p:nvCxnSpPr>
        <p:spPr>
          <a:xfrm rot="16200000" flipH="1">
            <a:off x="4049904" y="2499654"/>
            <a:ext cx="2732500" cy="51673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3" idx="2"/>
            <a:endCxn id="27" idx="0"/>
          </p:cNvCxnSpPr>
          <p:nvPr/>
        </p:nvCxnSpPr>
        <p:spPr>
          <a:xfrm rot="16200000" flipH="1">
            <a:off x="6364392" y="3834507"/>
            <a:ext cx="450790" cy="183053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23" idx="2"/>
            <a:endCxn id="24" idx="0"/>
          </p:cNvCxnSpPr>
          <p:nvPr/>
        </p:nvCxnSpPr>
        <p:spPr>
          <a:xfrm rot="5400000">
            <a:off x="4559010" y="3859660"/>
            <a:ext cx="450790" cy="178023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23" idx="2"/>
            <a:endCxn id="26" idx="0"/>
          </p:cNvCxnSpPr>
          <p:nvPr/>
        </p:nvCxnSpPr>
        <p:spPr>
          <a:xfrm rot="16200000" flipH="1">
            <a:off x="5450514" y="4748386"/>
            <a:ext cx="450790" cy="277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26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" y="0"/>
            <a:ext cx="9001760" cy="762000"/>
          </a:xfrm>
        </p:spPr>
        <p:txBody>
          <a:bodyPr>
            <a:normAutofit/>
          </a:bodyPr>
          <a:lstStyle/>
          <a:p>
            <a:r>
              <a:rPr lang="en-US" sz="4400" b="0" dirty="0">
                <a:solidFill>
                  <a:prstClr val="black"/>
                </a:solidFill>
                <a:latin typeface="Calibri Light" panose="020F0302020204030204"/>
              </a:rPr>
              <a:t>Model Development</a:t>
            </a:r>
            <a:endParaRPr lang="en-US" dirty="0"/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2ECA8FFF-3417-4D62-BB88-6F2BABE2A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901148"/>
            <a:ext cx="8865703" cy="507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0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0" dirty="0">
                <a:solidFill>
                  <a:prstClr val="black"/>
                </a:solidFill>
                <a:latin typeface="Calibri Light" panose="020F0302020204030204"/>
              </a:rPr>
              <a:t>Tourism in Wyoming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7E3F4-92D1-43C9-8399-8CB892769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930" y="1292729"/>
            <a:ext cx="6824870" cy="42797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12887" y="701798"/>
            <a:ext cx="5718232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Wyoming road trip itineraries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B90B9-106B-4063-A438-941830DBF1DF}"/>
              </a:ext>
            </a:extLst>
          </p:cNvPr>
          <p:cNvSpPr txBox="1"/>
          <p:nvPr/>
        </p:nvSpPr>
        <p:spPr>
          <a:xfrm>
            <a:off x="2528396" y="5576671"/>
            <a:ext cx="4435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Source: TravelWyoming.com</a:t>
            </a:r>
          </a:p>
        </p:txBody>
      </p:sp>
    </p:spTree>
    <p:extLst>
      <p:ext uri="{BB962C8B-B14F-4D97-AF65-F5344CB8AC3E}">
        <p14:creationId xmlns:p14="http://schemas.microsoft.com/office/powerpoint/2010/main" val="84572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0" dirty="0">
                <a:solidFill>
                  <a:prstClr val="black"/>
                </a:solidFill>
                <a:latin typeface="Calibri Light" panose="020F0302020204030204"/>
              </a:rPr>
              <a:t>Tourism-Related Parameters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F32A5A-9902-4C81-8423-0C3A72FB1690}"/>
              </a:ext>
            </a:extLst>
          </p:cNvPr>
          <p:cNvSpPr txBox="1">
            <a:spLocks/>
          </p:cNvSpPr>
          <p:nvPr/>
        </p:nvSpPr>
        <p:spPr>
          <a:xfrm>
            <a:off x="540327" y="952789"/>
            <a:ext cx="7803576" cy="48107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traffic counts at national/state park entrances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camp sites in national/state park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park areas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hotel rooms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31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18" y="0"/>
            <a:ext cx="9037982" cy="762000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prstClr val="black"/>
                </a:solidFill>
                <a:latin typeface="Calibri Light" panose="020F0302020204030204"/>
              </a:rPr>
              <a:t>Incorporating Tourism in Travel Demand Model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89ECF-325B-4860-8C16-AFE7AF47F053}"/>
              </a:ext>
            </a:extLst>
          </p:cNvPr>
          <p:cNvSpPr txBox="1">
            <a:spLocks/>
          </p:cNvSpPr>
          <p:nvPr/>
        </p:nvSpPr>
        <p:spPr>
          <a:xfrm>
            <a:off x="106018" y="825356"/>
            <a:ext cx="8775576" cy="592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traffic counts at national/state park entrances as model inputs.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6BAA91-15A7-4F9B-B5E0-490C5533B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18" y="1232452"/>
            <a:ext cx="6793317" cy="470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6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23551E-B5DA-4284-B6EA-5D76D8C09BCD}"/>
              </a:ext>
            </a:extLst>
          </p:cNvPr>
          <p:cNvSpPr txBox="1">
            <a:spLocks/>
          </p:cNvSpPr>
          <p:nvPr/>
        </p:nvSpPr>
        <p:spPr>
          <a:xfrm>
            <a:off x="117764" y="-2817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Incorporating Tourism in Travel Demand Model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222D0FB-08AE-4ABC-9780-9CC3C17DE44A}"/>
              </a:ext>
            </a:extLst>
          </p:cNvPr>
          <p:cNvSpPr txBox="1">
            <a:spLocks/>
          </p:cNvSpPr>
          <p:nvPr/>
        </p:nvSpPr>
        <p:spPr>
          <a:xfrm>
            <a:off x="117764" y="1081887"/>
            <a:ext cx="4984102" cy="14581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number of camp sites in national/state parks as model inputs.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EE256F-A6E5-4FEE-9FD6-275CB16FC5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375" y="806816"/>
            <a:ext cx="4171642" cy="500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BCB6C5-05C8-4921-9D2B-5BB8464BB1FD}"/>
              </a:ext>
            </a:extLst>
          </p:cNvPr>
          <p:cNvSpPr txBox="1"/>
          <p:nvPr/>
        </p:nvSpPr>
        <p:spPr>
          <a:xfrm>
            <a:off x="1057658" y="4324289"/>
            <a:ext cx="3614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Map of Camp Ground in Yellowstone 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Grand Teton National Parks</a:t>
            </a:r>
          </a:p>
        </p:txBody>
      </p:sp>
    </p:spTree>
    <p:extLst>
      <p:ext uri="{BB962C8B-B14F-4D97-AF65-F5344CB8AC3E}">
        <p14:creationId xmlns:p14="http://schemas.microsoft.com/office/powerpoint/2010/main" val="236923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90882-D16E-4F5F-A439-9AE1D22B8B8D}"/>
              </a:ext>
            </a:extLst>
          </p:cNvPr>
          <p:cNvSpPr txBox="1">
            <a:spLocks/>
          </p:cNvSpPr>
          <p:nvPr/>
        </p:nvSpPr>
        <p:spPr>
          <a:xfrm>
            <a:off x="462280" y="901065"/>
            <a:ext cx="8681720" cy="43513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Develop a four-step travel demand model to estimate traffic on low-volume roads near the tourism destinations in Wyoming.</a:t>
            </a:r>
          </a:p>
          <a:p>
            <a:endParaRPr lang="en-US" dirty="0" smtClean="0"/>
          </a:p>
          <a:p>
            <a:r>
              <a:rPr lang="en-US" dirty="0" smtClean="0"/>
              <a:t>Identify primary predictors/trip generators of traffic.</a:t>
            </a:r>
          </a:p>
          <a:p>
            <a:endParaRPr lang="en-US" dirty="0" smtClean="0"/>
          </a:p>
          <a:p>
            <a:r>
              <a:rPr lang="en-US" dirty="0" smtClean="0"/>
              <a:t>Forecast tourism travels and their impact on transportation system.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36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2732" y="1570000"/>
            <a:ext cx="8164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  <a:defRPr/>
            </a:pPr>
            <a:r>
              <a:rPr lang="en-US" sz="3600" dirty="0">
                <a:latin typeface="+mj-lt"/>
              </a:rPr>
              <a:t>The purpose is to achieve a significant reduction in traffic fatalities and incapacitating injuries on rural </a:t>
            </a:r>
            <a:r>
              <a:rPr lang="en-US" sz="3600" dirty="0" smtClean="0">
                <a:latin typeface="+mj-lt"/>
              </a:rPr>
              <a:t>roads</a:t>
            </a:r>
            <a:endParaRPr lang="en-US" sz="3600" dirty="0"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858" r="1659"/>
          <a:stretch/>
        </p:blipFill>
        <p:spPr bwMode="auto">
          <a:xfrm>
            <a:off x="3949830" y="4891186"/>
            <a:ext cx="5207170" cy="112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5750" y="0"/>
            <a:ext cx="8858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Wyoming Rural Safety Program (WRRSP)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2525" y="797464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53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85750" y="1159426"/>
            <a:ext cx="8579797" cy="324850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buFont typeface="Wingdings" pitchFamily="2" charset="2"/>
              <a:buChar char="v"/>
            </a:pPr>
            <a:r>
              <a:rPr lang="en-US" dirty="0"/>
              <a:t>5 step program</a:t>
            </a:r>
          </a:p>
          <a:p>
            <a:pPr marL="971550" lvl="1" indent="-514350">
              <a:buFont typeface="Wingdings" pitchFamily="2" charset="2"/>
              <a:buChar char="Ø"/>
            </a:pPr>
            <a:r>
              <a:rPr lang="en-US" b="1" dirty="0" smtClean="0"/>
              <a:t>Step 1 – Crash </a:t>
            </a:r>
            <a:r>
              <a:rPr lang="en-US" b="1" dirty="0"/>
              <a:t>data </a:t>
            </a:r>
            <a:r>
              <a:rPr lang="en-US" b="1" dirty="0" smtClean="0"/>
              <a:t>analysis</a:t>
            </a:r>
          </a:p>
          <a:p>
            <a:pPr marL="971550" lvl="1" indent="-514350">
              <a:buFont typeface="Wingdings" pitchFamily="2" charset="2"/>
              <a:buChar char="Ø"/>
            </a:pPr>
            <a:r>
              <a:rPr lang="en-US" b="1" dirty="0"/>
              <a:t>Step </a:t>
            </a:r>
            <a:r>
              <a:rPr lang="en-US" b="1" dirty="0" smtClean="0"/>
              <a:t>2 </a:t>
            </a:r>
            <a:r>
              <a:rPr lang="en-US" b="1" dirty="0"/>
              <a:t>– </a:t>
            </a:r>
            <a:r>
              <a:rPr lang="en-US" b="1" dirty="0" smtClean="0"/>
              <a:t>A level 1 field evaluation</a:t>
            </a:r>
            <a:endParaRPr lang="en-US" b="1" dirty="0"/>
          </a:p>
          <a:p>
            <a:pPr marL="971550" lvl="1" indent="-514350">
              <a:buFont typeface="Wingdings" pitchFamily="2" charset="2"/>
              <a:buChar char="Ø"/>
            </a:pPr>
            <a:r>
              <a:rPr lang="en-US" b="1" dirty="0" smtClean="0"/>
              <a:t>Step 3 </a:t>
            </a:r>
            <a:r>
              <a:rPr lang="en-US" b="1" dirty="0"/>
              <a:t>– Ranking system to identify high risk locations</a:t>
            </a:r>
          </a:p>
          <a:p>
            <a:pPr marL="971550" lvl="1" indent="-514350">
              <a:buFont typeface="Wingdings" pitchFamily="2" charset="2"/>
              <a:buChar char="Ø"/>
            </a:pPr>
            <a:r>
              <a:rPr lang="en-US" b="1" dirty="0" smtClean="0"/>
              <a:t>Step 4 </a:t>
            </a:r>
            <a:r>
              <a:rPr lang="en-US" b="1" dirty="0"/>
              <a:t>– A level 2 field evaluation</a:t>
            </a:r>
          </a:p>
          <a:p>
            <a:pPr marL="971550" lvl="1" indent="-514350">
              <a:buFont typeface="Wingdings" pitchFamily="2" charset="2"/>
              <a:buChar char="Ø"/>
            </a:pPr>
            <a:r>
              <a:rPr lang="en-US" b="1" dirty="0" smtClean="0"/>
              <a:t>Step 5 </a:t>
            </a:r>
            <a:r>
              <a:rPr lang="en-US" b="1" dirty="0"/>
              <a:t>– </a:t>
            </a:r>
            <a:r>
              <a:rPr lang="en-US" b="1" dirty="0" smtClean="0"/>
              <a:t>A benefit cost analysis</a:t>
            </a:r>
            <a:endParaRPr lang="en-US" b="1" dirty="0"/>
          </a:p>
          <a:p>
            <a:pPr marL="400050" lvl="1" indent="0">
              <a:buNone/>
            </a:pPr>
            <a:endParaRPr lang="en-US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85750" y="0"/>
            <a:ext cx="8858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Wyoming Rural Safety Program (WRRSP)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2525" y="797464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03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8884" y="395626"/>
            <a:ext cx="67528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+mj-lt"/>
              </a:rPr>
              <a:t>Low Cost Safety Improvements</a:t>
            </a:r>
            <a:endParaRPr lang="en-US" sz="40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2523" y="2567182"/>
            <a:ext cx="3938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2E1700"/>
                </a:solidFill>
              </a:rPr>
              <a:t>Advance Warning Signs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1102523" y="1299729"/>
            <a:ext cx="22121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2E1700"/>
                </a:solidFill>
              </a:rPr>
              <a:t>Delineators</a:t>
            </a:r>
            <a:r>
              <a:rPr lang="en-US" sz="2800" b="1" u="sng" dirty="0">
                <a:solidFill>
                  <a:srgbClr val="2E1700"/>
                </a:solidFill>
              </a:rPr>
              <a:t/>
            </a:r>
            <a:br>
              <a:rPr lang="en-US" sz="2800" b="1" u="sng" dirty="0">
                <a:solidFill>
                  <a:srgbClr val="2E1700"/>
                </a:solidFill>
              </a:rPr>
            </a:b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124689" y="3915087"/>
            <a:ext cx="55181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2E1700"/>
                </a:solidFill>
              </a:rPr>
              <a:t>Guard </a:t>
            </a:r>
            <a:r>
              <a:rPr lang="en-US" sz="2800" b="1" dirty="0" smtClean="0">
                <a:solidFill>
                  <a:srgbClr val="2E1700"/>
                </a:solidFill>
              </a:rPr>
              <a:t>Rail  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102523" y="2976178"/>
            <a:ext cx="33381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2E1700"/>
                </a:solidFill>
              </a:rPr>
              <a:t>Edge Rumble Strips</a:t>
            </a:r>
            <a:endParaRPr lang="en-US" sz="28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07841" y="4346826"/>
            <a:ext cx="4152634" cy="43136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2E1700"/>
                </a:solidFill>
                <a:latin typeface="Calibri" panose="020F0502020204030204" pitchFamily="34" charset="0"/>
              </a:rPr>
              <a:t>Cattleguard</a:t>
            </a:r>
            <a:r>
              <a:rPr lang="en-US" sz="2800" dirty="0" smtClean="0">
                <a:solidFill>
                  <a:srgbClr val="2E1700"/>
                </a:solidFill>
                <a:latin typeface="Calibri" panose="020F0502020204030204" pitchFamily="34" charset="0"/>
              </a:rPr>
              <a:t> Extensions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24689" y="3425489"/>
            <a:ext cx="3219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 smtClean="0"/>
              <a:t>Culvert Extensions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02523" y="1724662"/>
            <a:ext cx="39220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 smtClean="0"/>
              <a:t>Shoulder Improvement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 smtClean="0"/>
              <a:t>Pavement Striping</a:t>
            </a:r>
            <a:endParaRPr lang="en-US" sz="28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103512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03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WRRSP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2525" y="754105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37" y="870438"/>
            <a:ext cx="8276326" cy="495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9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90901" y="991660"/>
            <a:ext cx="3533775" cy="400110"/>
          </a:xfrm>
          <a:prstGeom prst="rect">
            <a:avLst/>
          </a:prstGeom>
          <a:solidFill>
            <a:schemeClr val="accent6">
              <a:lumMod val="75000"/>
              <a:alpha val="53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The Wyoming T²/LTAP Center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14525" y="2612970"/>
            <a:ext cx="2314575" cy="400110"/>
          </a:xfrm>
          <a:prstGeom prst="rect">
            <a:avLst/>
          </a:prstGeom>
          <a:solidFill>
            <a:schemeClr val="bg2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Loan Program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631781" y="2612970"/>
            <a:ext cx="2314575" cy="400110"/>
          </a:xfrm>
          <a:prstGeom prst="rect">
            <a:avLst/>
          </a:prstGeom>
          <a:solidFill>
            <a:srgbClr val="C7AF7F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Training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8107" y="3550155"/>
            <a:ext cx="2324894" cy="707886"/>
          </a:xfrm>
          <a:prstGeom prst="rect">
            <a:avLst/>
          </a:prstGeom>
          <a:solidFill>
            <a:schemeClr val="bg2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Retro</a:t>
            </a:r>
          </a:p>
          <a:p>
            <a:pPr algn="ctr"/>
            <a:r>
              <a:rPr lang="en-US" sz="2000" b="1" dirty="0" smtClean="0"/>
              <a:t>Reflectometer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609849" y="3535695"/>
            <a:ext cx="1157287" cy="707886"/>
          </a:xfrm>
          <a:prstGeom prst="rect">
            <a:avLst/>
          </a:prstGeom>
          <a:solidFill>
            <a:schemeClr val="bg2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Dust Monitors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87801" y="3550155"/>
            <a:ext cx="1681163" cy="707886"/>
          </a:xfrm>
          <a:prstGeom prst="rect">
            <a:avLst/>
          </a:prstGeom>
          <a:solidFill>
            <a:schemeClr val="bg2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Traffic Counters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846762" y="3543448"/>
            <a:ext cx="1662112" cy="400110"/>
          </a:xfrm>
          <a:prstGeom prst="rect">
            <a:avLst/>
          </a:prstGeom>
          <a:solidFill>
            <a:srgbClr val="C7AF7F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Certification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96200" y="3539172"/>
            <a:ext cx="1388268" cy="400110"/>
          </a:xfrm>
          <a:prstGeom prst="rect">
            <a:avLst/>
          </a:prstGeom>
          <a:solidFill>
            <a:srgbClr val="C7AF7F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Workshops</a:t>
            </a:r>
          </a:p>
        </p:txBody>
      </p:sp>
      <p:cxnSp>
        <p:nvCxnSpPr>
          <p:cNvPr id="14" name="Elbow Connector 13"/>
          <p:cNvCxnSpPr>
            <a:stCxn id="3" idx="2"/>
            <a:endCxn id="6" idx="0"/>
          </p:cNvCxnSpPr>
          <p:nvPr/>
        </p:nvCxnSpPr>
        <p:spPr>
          <a:xfrm rot="5400000">
            <a:off x="3504201" y="959382"/>
            <a:ext cx="1221200" cy="2085976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3" idx="2"/>
            <a:endCxn id="7" idx="0"/>
          </p:cNvCxnSpPr>
          <p:nvPr/>
        </p:nvCxnSpPr>
        <p:spPr>
          <a:xfrm rot="16200000" flipH="1">
            <a:off x="5862829" y="686730"/>
            <a:ext cx="1221200" cy="263128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7" idx="2"/>
            <a:endCxn id="12" idx="0"/>
          </p:cNvCxnSpPr>
          <p:nvPr/>
        </p:nvCxnSpPr>
        <p:spPr>
          <a:xfrm rot="5400000">
            <a:off x="6968260" y="2722639"/>
            <a:ext cx="530368" cy="111125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7" idx="2"/>
            <a:endCxn id="13" idx="0"/>
          </p:cNvCxnSpPr>
          <p:nvPr/>
        </p:nvCxnSpPr>
        <p:spPr>
          <a:xfrm rot="16200000" flipH="1">
            <a:off x="7826655" y="2975493"/>
            <a:ext cx="526092" cy="60126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6" idx="2"/>
            <a:endCxn id="9" idx="0"/>
          </p:cNvCxnSpPr>
          <p:nvPr/>
        </p:nvCxnSpPr>
        <p:spPr>
          <a:xfrm rot="5400000">
            <a:off x="1892647" y="2370988"/>
            <a:ext cx="537075" cy="182125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6" idx="2"/>
            <a:endCxn id="10" idx="0"/>
          </p:cNvCxnSpPr>
          <p:nvPr/>
        </p:nvCxnSpPr>
        <p:spPr>
          <a:xfrm rot="16200000" flipH="1">
            <a:off x="2868846" y="3216047"/>
            <a:ext cx="522615" cy="11668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6" idx="2"/>
            <a:endCxn id="11" idx="0"/>
          </p:cNvCxnSpPr>
          <p:nvPr/>
        </p:nvCxnSpPr>
        <p:spPr>
          <a:xfrm rot="16200000" flipH="1">
            <a:off x="3681561" y="2403332"/>
            <a:ext cx="537075" cy="175657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-50007" y="707886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8106" y="0"/>
            <a:ext cx="8858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Introduction – WY T²/LTAP Center</a:t>
            </a:r>
          </a:p>
        </p:txBody>
      </p:sp>
    </p:spTree>
    <p:extLst>
      <p:ext uri="{BB962C8B-B14F-4D97-AF65-F5344CB8AC3E}">
        <p14:creationId xmlns:p14="http://schemas.microsoft.com/office/powerpoint/2010/main" val="90557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071729"/>
            <a:ext cx="81642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800" dirty="0">
                <a:latin typeface="Calibri" pitchFamily="34" charset="0"/>
              </a:rPr>
              <a:t>Counties identify signs needed for each road that is on a list the T</a:t>
            </a:r>
            <a:r>
              <a:rPr lang="en-US" sz="2800" baseline="30000" dirty="0">
                <a:latin typeface="Calibri" pitchFamily="34" charset="0"/>
              </a:rPr>
              <a:t>2</a:t>
            </a:r>
            <a:r>
              <a:rPr lang="en-US" sz="2800" dirty="0">
                <a:latin typeface="Calibri" pitchFamily="34" charset="0"/>
              </a:rPr>
              <a:t> Center has compiled of high crash locations for every County in the state, </a:t>
            </a:r>
            <a:endParaRPr lang="en-US" sz="2800" dirty="0" smtClean="0"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US" sz="2800" dirty="0" smtClean="0"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800" dirty="0" smtClean="0">
                <a:latin typeface="Calibri" pitchFamily="34" charset="0"/>
              </a:rPr>
              <a:t>Then </a:t>
            </a:r>
            <a:r>
              <a:rPr lang="en-US" sz="2800" dirty="0">
                <a:latin typeface="Calibri" pitchFamily="34" charset="0"/>
              </a:rPr>
              <a:t>submit a RSP request form to the T</a:t>
            </a:r>
            <a:r>
              <a:rPr lang="en-US" sz="2800" baseline="30000" dirty="0">
                <a:latin typeface="Calibri" pitchFamily="34" charset="0"/>
              </a:rPr>
              <a:t>2</a:t>
            </a:r>
            <a:r>
              <a:rPr lang="en-US" sz="2800" dirty="0">
                <a:latin typeface="Calibri" pitchFamily="34" charset="0"/>
              </a:rPr>
              <a:t> Center. </a:t>
            </a:r>
            <a:endParaRPr lang="en-US" sz="2800" dirty="0" smtClean="0"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US" sz="2800" dirty="0"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800" dirty="0" smtClean="0">
                <a:latin typeface="Calibri" pitchFamily="34" charset="0"/>
              </a:rPr>
              <a:t>All </a:t>
            </a:r>
            <a:r>
              <a:rPr lang="en-US" sz="2800" dirty="0">
                <a:latin typeface="Calibri" pitchFamily="34" charset="0"/>
              </a:rPr>
              <a:t>signs and post were provided to the Counties at no cost. The counties were required to install them.</a:t>
            </a:r>
            <a:endParaRPr lang="en-US" sz="2800" dirty="0"/>
          </a:p>
          <a:p>
            <a:pPr marL="800100" lvl="1" indent="-342900">
              <a:buFont typeface="Wingdings" pitchFamily="2" charset="2"/>
              <a:buChar char="v"/>
            </a:pPr>
            <a:endParaRPr lang="en-US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85750" y="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Road Sign Program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2525" y="797464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47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734" y="1071728"/>
            <a:ext cx="815502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Step 1 – Identified high crash locations.</a:t>
            </a:r>
          </a:p>
          <a:p>
            <a:r>
              <a:rPr lang="en-US" sz="2800" dirty="0" smtClean="0">
                <a:latin typeface="Calibri" pitchFamily="34" charset="0"/>
              </a:rPr>
              <a:t>Step 2 – Counties identify signs.</a:t>
            </a:r>
          </a:p>
          <a:p>
            <a:r>
              <a:rPr lang="en-US" sz="2800" dirty="0" smtClean="0">
                <a:latin typeface="Calibri" pitchFamily="34" charset="0"/>
              </a:rPr>
              <a:t>Step 3 – Submit request</a:t>
            </a:r>
          </a:p>
          <a:p>
            <a:r>
              <a:rPr lang="en-US" sz="2800" dirty="0" smtClean="0"/>
              <a:t>Step 4 – WYDOT purchases signs and ship to counties.</a:t>
            </a:r>
          </a:p>
          <a:p>
            <a:r>
              <a:rPr lang="en-US" sz="2800" dirty="0" smtClean="0"/>
              <a:t>Step 5 -  Installation of signs</a:t>
            </a:r>
          </a:p>
          <a:p>
            <a:r>
              <a:rPr lang="en-US" sz="2800" dirty="0" smtClean="0"/>
              <a:t>Step 6 – Wyoming LTAP Center inspects projects</a:t>
            </a:r>
            <a:endParaRPr lang="en-US" sz="2800" dirty="0"/>
          </a:p>
          <a:p>
            <a:pPr marL="800100" lvl="1" indent="-342900">
              <a:buFont typeface="Wingdings" pitchFamily="2" charset="2"/>
              <a:buChar char="v"/>
            </a:pPr>
            <a:endParaRPr lang="en-US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85750" y="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Road Sign </a:t>
            </a:r>
            <a:r>
              <a:rPr lang="en-US" sz="4800" b="1" dirty="0" smtClean="0"/>
              <a:t>Program - Steps</a:t>
            </a:r>
            <a:endParaRPr lang="en-US" sz="48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2525" y="797464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C:\Users\dshinsti\Pictures\WRIR\DSC012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30" y="3934033"/>
            <a:ext cx="2691431" cy="2018573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96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30" y="1056757"/>
            <a:ext cx="7491003" cy="475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5750" y="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Road Sign </a:t>
            </a:r>
            <a:r>
              <a:rPr lang="en-US" sz="4800" b="1" dirty="0" smtClean="0"/>
              <a:t>Program Round 1</a:t>
            </a:r>
            <a:endParaRPr lang="en-US" sz="20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2525" y="797464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73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750" y="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Road Sign </a:t>
            </a:r>
            <a:r>
              <a:rPr lang="en-US" sz="4800" b="1" dirty="0" smtClean="0"/>
              <a:t>Program Round 2</a:t>
            </a:r>
            <a:endParaRPr lang="en-US" sz="20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2525" y="797464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164" y="1162532"/>
            <a:ext cx="6943536" cy="453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8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747" y="0"/>
            <a:ext cx="7239000" cy="762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Road Sign Program Round 3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47749"/>
              </p:ext>
            </p:extLst>
          </p:nvPr>
        </p:nvGraphicFramePr>
        <p:xfrm>
          <a:off x="770966" y="1371604"/>
          <a:ext cx="7261411" cy="3750623"/>
        </p:xfrm>
        <a:graphic>
          <a:graphicData uri="http://schemas.openxmlformats.org/drawingml/2006/table">
            <a:tbl>
              <a:tblPr/>
              <a:tblGrid>
                <a:gridCol w="1158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9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4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35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35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2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91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696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ROAD SIGN PROGRAM (RSP) 2017 ROUND # 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714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REQUEST FORM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CONTACT PERSON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Signs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12'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14'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 12'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M14'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66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Campbell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Kevin Geis 682-4411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66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Hot Springs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DaveSchlager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351-0142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66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Laramie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Justin Arnold 633-4695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66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Lincoln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Amy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Buttler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877-2104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66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Natrona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Susan Phillips 235-9311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66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Sheridan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 Muller 674-2920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166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Teton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Dave Gustafson 733-7190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166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010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750" y="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Road Sign </a:t>
            </a:r>
            <a:r>
              <a:rPr lang="en-US" sz="4800" b="1" dirty="0" smtClean="0"/>
              <a:t>Program</a:t>
            </a:r>
            <a:endParaRPr lang="en-US" sz="20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2525" y="797464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75" y="930795"/>
            <a:ext cx="6896100" cy="491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9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Road Sign Program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81697"/>
            <a:ext cx="5943600" cy="509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8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3" y="1791174"/>
            <a:ext cx="7286897" cy="286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0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Recorded Trainings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58" y="3035462"/>
            <a:ext cx="3983736" cy="2944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348" y="3000712"/>
            <a:ext cx="4282631" cy="30140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2426" y="1811361"/>
            <a:ext cx="4572000" cy="13203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2880" lvl="0" indent="-182880" defTabSz="91440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Font typeface="Arial" pitchFamily="34" charset="0"/>
              <a:buChar char="•"/>
            </a:pPr>
            <a:r>
              <a:rPr lang="en-US" sz="2800" spc="10" dirty="0">
                <a:solidFill>
                  <a:srgbClr val="000000"/>
                </a:solidFill>
                <a:latin typeface="Century Schoolbook" panose="02040604050505020304"/>
              </a:rPr>
              <a:t>You can participate in recorded trainings on your own at your PC</a:t>
            </a:r>
          </a:p>
        </p:txBody>
      </p:sp>
      <p:sp>
        <p:nvSpPr>
          <p:cNvPr id="7" name="Rectangle 6"/>
          <p:cNvSpPr/>
          <p:nvPr/>
        </p:nvSpPr>
        <p:spPr>
          <a:xfrm>
            <a:off x="5277013" y="1712190"/>
            <a:ext cx="42426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000000"/>
                </a:solidFill>
                <a:latin typeface="Century Schoolbook" panose="02040604050505020304"/>
              </a:rPr>
              <a:t>With a group of employees </a:t>
            </a:r>
            <a:r>
              <a:rPr lang="en-US" sz="2800" dirty="0">
                <a:solidFill>
                  <a:srgbClr val="000000"/>
                </a:solidFill>
                <a:latin typeface="Century Schoolbook" panose="02040604050505020304"/>
              </a:rPr>
              <a:t>in a workshop format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8564" y="1320019"/>
            <a:ext cx="3178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Recorded Training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1684" y="1320020"/>
            <a:ext cx="4712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On Site Training, Live Video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3387" y="808878"/>
            <a:ext cx="78172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0000"/>
                </a:solidFill>
                <a:latin typeface="Century Schoolbook" panose="02040604050505020304"/>
              </a:rPr>
              <a:t>Participation can be done two ways</a:t>
            </a:r>
          </a:p>
        </p:txBody>
      </p:sp>
    </p:spTree>
    <p:extLst>
      <p:ext uri="{BB962C8B-B14F-4D97-AF65-F5344CB8AC3E}">
        <p14:creationId xmlns:p14="http://schemas.microsoft.com/office/powerpoint/2010/main" val="373044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TLN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36" y="1012852"/>
            <a:ext cx="4159911" cy="47518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847" y="1012852"/>
            <a:ext cx="4258236" cy="4751832"/>
          </a:xfrm>
          <a:prstGeom prst="rect">
            <a:avLst/>
          </a:prstGeom>
          <a:solidFill>
            <a:srgbClr val="9B7362">
              <a:lumMod val="60000"/>
              <a:lumOff val="40000"/>
            </a:srgbClr>
          </a:solidFill>
        </p:spPr>
      </p:pic>
      <p:cxnSp>
        <p:nvCxnSpPr>
          <p:cNvPr id="7" name="Straight Arrow Connector 6"/>
          <p:cNvCxnSpPr/>
          <p:nvPr/>
        </p:nvCxnSpPr>
        <p:spPr>
          <a:xfrm flipV="1">
            <a:off x="4356847" y="4922879"/>
            <a:ext cx="2032387" cy="14218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12" name="Rounded Rectangle 11"/>
          <p:cNvSpPr/>
          <p:nvPr/>
        </p:nvSpPr>
        <p:spPr>
          <a:xfrm>
            <a:off x="6389234" y="4457700"/>
            <a:ext cx="1213105" cy="85039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92A9B9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73424" y="4922879"/>
            <a:ext cx="4083423" cy="30175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92A9B9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28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0869"/>
            <a:ext cx="8305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Certifications and Workshops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2525" y="707886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466725" y="1193627"/>
            <a:ext cx="8229600" cy="4241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Around 30 training and certification sessions every year.</a:t>
            </a:r>
          </a:p>
          <a:p>
            <a:r>
              <a:rPr lang="en-US" dirty="0" smtClean="0"/>
              <a:t>Some in Laramie but most training sessions are scattered around the state.</a:t>
            </a:r>
          </a:p>
          <a:p>
            <a:r>
              <a:rPr lang="en-US" dirty="0" smtClean="0"/>
              <a:t>Three Certification programs which are required for job performance.</a:t>
            </a:r>
          </a:p>
          <a:p>
            <a:r>
              <a:rPr lang="en-US" dirty="0" smtClean="0"/>
              <a:t>Roads Scholars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22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0" spc="-50" dirty="0">
                <a:solidFill>
                  <a:srgbClr val="000000"/>
                </a:solidFill>
                <a:latin typeface="Century Schoolbook" panose="02040604050505020304"/>
              </a:rPr>
              <a:t>How to Get T2 Credit</a:t>
            </a:r>
            <a:endParaRPr lang="en-US" dirty="0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70" y="1762872"/>
            <a:ext cx="5631143" cy="4216587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5976285" y="1825625"/>
            <a:ext cx="31677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Century Schoolbook" panose="02040604050505020304"/>
              </a:rPr>
              <a:t>Get supervisor signature and the fax the form to the T2 center to receive credit towards the Roads Scholars Program</a:t>
            </a:r>
            <a:endParaRPr lang="en-US" sz="2800" dirty="0">
              <a:solidFill>
                <a:srgbClr val="000000"/>
              </a:solidFill>
              <a:latin typeface="Century Schoolbook" panose="020406040505050203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130129" y="5415041"/>
            <a:ext cx="1792224" cy="21336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92A9B9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97565" y="2563188"/>
            <a:ext cx="1792224" cy="21336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92A9B9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82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Get T2 Credit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8651" y="2226469"/>
            <a:ext cx="4223357" cy="326350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332988" y="2846070"/>
            <a:ext cx="1344168" cy="14401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92A9B9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68244" y="5058918"/>
            <a:ext cx="1344168" cy="16002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92A9B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2008" y="2226469"/>
            <a:ext cx="366334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0000"/>
                </a:solidFill>
              </a:rPr>
              <a:t>Get supervisor signature and the fax the form to the T2 center to receive credit towards the Roads Scholars Program</a:t>
            </a:r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>
            <p:extLst/>
          </p:nvPr>
        </p:nvGraphicFramePr>
        <p:xfrm>
          <a:off x="8073860" y="5438394"/>
          <a:ext cx="1070140" cy="562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Image" r:id="rId5" imgW="2552880" imgH="1342137" progId="Photoshop.Image.9">
                  <p:embed/>
                </p:oleObj>
              </mc:Choice>
              <mc:Fallback>
                <p:oleObj name="Image" r:id="rId5" imgW="2552880" imgH="1342137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3860" y="5438394"/>
                        <a:ext cx="1070140" cy="5623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1061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754326"/>
            <a:ext cx="4114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600" dirty="0" smtClean="0"/>
              <a:t>Methodology</a:t>
            </a:r>
            <a:endParaRPr lang="en-US" sz="3600" dirty="0"/>
          </a:p>
          <a:p>
            <a:pPr marL="57150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600" dirty="0" smtClean="0"/>
              <a:t>Case Study</a:t>
            </a:r>
          </a:p>
          <a:p>
            <a:pPr marL="57150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600" dirty="0" smtClean="0"/>
              <a:t>Regional Implementation</a:t>
            </a:r>
          </a:p>
          <a:p>
            <a:pPr marL="57150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600" dirty="0" smtClean="0"/>
              <a:t>National Implementation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750" y="0"/>
            <a:ext cx="7258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Tribal Roadway Safety Improvement Program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525" y="1600200"/>
            <a:ext cx="91344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014830"/>
            <a:ext cx="1981200" cy="84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7" r="16912"/>
          <a:stretch/>
        </p:blipFill>
        <p:spPr>
          <a:xfrm>
            <a:off x="5181599" y="1754326"/>
            <a:ext cx="3097823" cy="405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066800"/>
            <a:ext cx="761252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600" dirty="0" smtClean="0"/>
              <a:t>Develop methodology to identify high risk locations on Indian Reservation</a:t>
            </a:r>
            <a:r>
              <a:rPr lang="en-US" sz="3600" dirty="0"/>
              <a:t> </a:t>
            </a:r>
            <a:r>
              <a:rPr lang="en-US" sz="3600" dirty="0" smtClean="0"/>
              <a:t>roads</a:t>
            </a:r>
          </a:p>
          <a:p>
            <a:pPr marL="571500" indent="-5715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600" dirty="0" smtClean="0"/>
              <a:t>Improve crash reporting</a:t>
            </a:r>
          </a:p>
          <a:p>
            <a:pPr marL="57150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600" dirty="0" smtClean="0"/>
              <a:t>Develop Tribal Strategic Highway Safety Plan</a:t>
            </a:r>
          </a:p>
          <a:p>
            <a:pPr marL="57150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600" dirty="0" smtClean="0"/>
              <a:t>Develop Tribal livability program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750" y="0"/>
            <a:ext cx="725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Objectives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525" y="878147"/>
            <a:ext cx="8448675" cy="0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014830"/>
            <a:ext cx="1981200" cy="84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54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525" y="95632"/>
            <a:ext cx="7258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5 Step Process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525" y="878147"/>
            <a:ext cx="8448675" cy="0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014830"/>
            <a:ext cx="1981200" cy="84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68847" t="24642" r="13077" b="17952"/>
          <a:stretch/>
        </p:blipFill>
        <p:spPr bwMode="auto">
          <a:xfrm>
            <a:off x="3810000" y="0"/>
            <a:ext cx="533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1479" y="990600"/>
            <a:ext cx="32813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3200" dirty="0" smtClean="0"/>
              <a:t>Crash Data Analysis</a:t>
            </a:r>
          </a:p>
          <a:p>
            <a:pPr marL="457200" indent="-457200">
              <a:spcAft>
                <a:spcPts val="1200"/>
              </a:spcAft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3200" dirty="0" smtClean="0"/>
              <a:t>Level I Field Evaluation</a:t>
            </a:r>
          </a:p>
          <a:p>
            <a:pPr marL="457200" indent="-457200">
              <a:spcAft>
                <a:spcPts val="1200"/>
              </a:spcAft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3200" dirty="0" smtClean="0"/>
              <a:t>Combined Ranking</a:t>
            </a:r>
          </a:p>
          <a:p>
            <a:pPr marL="457200" indent="-457200">
              <a:spcAft>
                <a:spcPts val="1200"/>
              </a:spcAft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3200" dirty="0" smtClean="0"/>
              <a:t>Level II Field Evaluation</a:t>
            </a:r>
          </a:p>
          <a:p>
            <a:pPr marL="457200" indent="-457200"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3200" dirty="0" smtClean="0"/>
              <a:t>Benefit Cost Analysis</a:t>
            </a:r>
            <a:endParaRPr lang="en-US" sz="32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2" t="26129" r="12703" b="14826"/>
          <a:stretch/>
        </p:blipFill>
        <p:spPr bwMode="auto">
          <a:xfrm>
            <a:off x="3352801" y="0"/>
            <a:ext cx="5791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63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0"/>
            <a:ext cx="7200900" cy="1257300"/>
          </a:xfrm>
        </p:spPr>
        <p:txBody>
          <a:bodyPr/>
          <a:lstStyle/>
          <a:p>
            <a:r>
              <a:rPr lang="en-US" sz="4000" u="sng" dirty="0" smtClean="0"/>
              <a:t>CASE STUDIES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1549" y="1397924"/>
            <a:ext cx="6809163" cy="4267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Background</a:t>
            </a:r>
          </a:p>
          <a:p>
            <a:pPr lvl="1"/>
            <a:r>
              <a:rPr lang="en-US" sz="2250" dirty="0" smtClean="0"/>
              <a:t>WYTT/LTAP &amp; WYDOT </a:t>
            </a:r>
          </a:p>
          <a:p>
            <a:pPr lvl="1"/>
            <a:r>
              <a:rPr lang="en-US" sz="2250" dirty="0" smtClean="0"/>
              <a:t>High Risk Rural Roads Program </a:t>
            </a:r>
          </a:p>
          <a:p>
            <a:pPr lvl="1"/>
            <a:r>
              <a:rPr lang="en-US" sz="2250" dirty="0" smtClean="0"/>
              <a:t>Wyoming Rural Roads Safety Program</a:t>
            </a:r>
          </a:p>
          <a:p>
            <a:pPr lvl="2"/>
            <a:r>
              <a:rPr lang="en-US" sz="2100" dirty="0" smtClean="0"/>
              <a:t>Local Governments</a:t>
            </a:r>
          </a:p>
          <a:p>
            <a:pPr lvl="1"/>
            <a:r>
              <a:rPr lang="en-US" sz="2100" dirty="0" smtClean="0"/>
              <a:t>Develop similar methodology for Tribal Lands </a:t>
            </a:r>
          </a:p>
          <a:p>
            <a:pPr lvl="2"/>
            <a:r>
              <a:rPr lang="en-US" sz="1950" dirty="0" smtClean="0"/>
              <a:t>Results in Low Cost Safety Improvements</a:t>
            </a:r>
          </a:p>
          <a:p>
            <a:endParaRPr lang="en-US" sz="2250" dirty="0" smtClean="0"/>
          </a:p>
          <a:p>
            <a:pPr lvl="1"/>
            <a:endParaRPr lang="en-US" sz="2250" dirty="0" smtClean="0"/>
          </a:p>
          <a:p>
            <a:endParaRPr lang="en-US" sz="2400" dirty="0" smtClean="0"/>
          </a:p>
          <a:p>
            <a:pPr lvl="1"/>
            <a:endParaRPr lang="en-US" sz="2250" dirty="0" smtClean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573" y="6172200"/>
            <a:ext cx="161142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urved Down Arrow 11"/>
          <p:cNvSpPr/>
          <p:nvPr/>
        </p:nvSpPr>
        <p:spPr>
          <a:xfrm rot="1989788">
            <a:off x="4925797" y="1949609"/>
            <a:ext cx="1050203" cy="633678"/>
          </a:xfrm>
          <a:prstGeom prst="curvedDownArrow">
            <a:avLst>
              <a:gd name="adj1" fmla="val 22547"/>
              <a:gd name="adj2" fmla="val 50000"/>
              <a:gd name="adj3" fmla="val 5926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36" descr="safety_logo_JPE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1550" y="4470866"/>
            <a:ext cx="6019796" cy="1447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50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0"/>
            <a:ext cx="7200900" cy="1257300"/>
          </a:xfrm>
        </p:spPr>
        <p:txBody>
          <a:bodyPr/>
          <a:lstStyle/>
          <a:p>
            <a:r>
              <a:rPr lang="en-US" sz="4000" u="sng" dirty="0" smtClean="0"/>
              <a:t>CASE STUDIES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1551" y="1389611"/>
            <a:ext cx="7515744" cy="4267200"/>
          </a:xfrm>
        </p:spPr>
        <p:txBody>
          <a:bodyPr>
            <a:noAutofit/>
          </a:bodyPr>
          <a:lstStyle/>
          <a:p>
            <a:r>
              <a:rPr lang="en-US" sz="2400" b="1" i="1" u="sng" dirty="0" smtClean="0"/>
              <a:t>Wind River Indian Reservation </a:t>
            </a:r>
          </a:p>
          <a:p>
            <a:pPr lvl="2"/>
            <a:r>
              <a:rPr lang="en-US" sz="2000" dirty="0" smtClean="0"/>
              <a:t>Northern Arapahoe &amp; Eastern Shoshone Tribes</a:t>
            </a:r>
          </a:p>
          <a:p>
            <a:pPr lvl="2"/>
            <a:r>
              <a:rPr lang="en-US" sz="2000" dirty="0" smtClean="0"/>
              <a:t>2.2 Million Acres</a:t>
            </a:r>
          </a:p>
          <a:p>
            <a:pPr lvl="2"/>
            <a:r>
              <a:rPr lang="en-US" sz="2000" dirty="0" smtClean="0"/>
              <a:t>Total BIA Inventory of 1,227.8 miles </a:t>
            </a:r>
          </a:p>
          <a:p>
            <a:pPr lvl="3"/>
            <a:r>
              <a:rPr lang="en-US" sz="1800" dirty="0" smtClean="0"/>
              <a:t>Only 174.7 paved miles </a:t>
            </a:r>
          </a:p>
          <a:p>
            <a:pPr lvl="2"/>
            <a:r>
              <a:rPr lang="en-US" sz="2000" dirty="0" smtClean="0"/>
              <a:t>State maintains roughly 200 miles of US and state highways </a:t>
            </a:r>
          </a:p>
          <a:p>
            <a:pPr marL="205740" lvl="1" indent="0">
              <a:buNone/>
            </a:pPr>
            <a:endParaRPr lang="en-US" sz="2100" dirty="0" smtClean="0"/>
          </a:p>
          <a:p>
            <a:pPr lvl="1"/>
            <a:endParaRPr lang="en-US" sz="2250" dirty="0" smtClean="0"/>
          </a:p>
          <a:p>
            <a:endParaRPr lang="en-US" sz="2400" dirty="0" smtClean="0"/>
          </a:p>
          <a:p>
            <a:pPr lvl="1"/>
            <a:endParaRPr lang="en-US" sz="2250" dirty="0" smtClean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573" y="6172200"/>
            <a:ext cx="161142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Image result for Wind River Wyom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414" y="4002194"/>
            <a:ext cx="4103429" cy="165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wind river reservation wyom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705" y="3853064"/>
            <a:ext cx="2304863" cy="155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northern arapaho fl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507" y="1389611"/>
            <a:ext cx="1902121" cy="146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09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0"/>
            <a:ext cx="7200900" cy="1257300"/>
          </a:xfrm>
        </p:spPr>
        <p:txBody>
          <a:bodyPr/>
          <a:lstStyle/>
          <a:p>
            <a:r>
              <a:rPr lang="en-US" sz="4000" u="sng" dirty="0" smtClean="0"/>
              <a:t>CASE STUDIES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9532" y="1074769"/>
            <a:ext cx="5755498" cy="4267200"/>
          </a:xfrm>
        </p:spPr>
        <p:txBody>
          <a:bodyPr>
            <a:noAutofit/>
          </a:bodyPr>
          <a:lstStyle/>
          <a:p>
            <a:r>
              <a:rPr lang="en-US" sz="3200" b="1" i="1" u="sng" dirty="0" smtClean="0"/>
              <a:t>Fort Peck Indian Reservation</a:t>
            </a:r>
          </a:p>
          <a:p>
            <a:pPr lvl="2"/>
            <a:r>
              <a:rPr lang="en-US" sz="2800" dirty="0" smtClean="0"/>
              <a:t>North Eastern Montan</a:t>
            </a:r>
            <a:r>
              <a:rPr lang="en-US" sz="2800" dirty="0"/>
              <a:t>a</a:t>
            </a:r>
            <a:endParaRPr lang="en-US" sz="2800" dirty="0" smtClean="0"/>
          </a:p>
          <a:p>
            <a:pPr lvl="2"/>
            <a:r>
              <a:rPr lang="en-US" sz="2800" dirty="0" smtClean="0"/>
              <a:t>~ 2 million acres</a:t>
            </a:r>
          </a:p>
          <a:p>
            <a:pPr lvl="2"/>
            <a:r>
              <a:rPr lang="en-US" sz="2800" dirty="0" smtClean="0"/>
              <a:t>Assiniboine and Sioux Tribal Members</a:t>
            </a:r>
          </a:p>
          <a:p>
            <a:pPr lvl="3"/>
            <a:r>
              <a:rPr lang="en-US" sz="2400" dirty="0" smtClean="0"/>
              <a:t>About 12,000 enrolled members</a:t>
            </a:r>
          </a:p>
          <a:p>
            <a:pPr lvl="2"/>
            <a:r>
              <a:rPr lang="en-US" sz="2400" dirty="0" smtClean="0"/>
              <a:t>1,500 miles of roads</a:t>
            </a:r>
          </a:p>
          <a:p>
            <a:pPr lvl="3"/>
            <a:r>
              <a:rPr lang="en-US" sz="2400" dirty="0" smtClean="0"/>
              <a:t>375 miles of BIA/Tribal owned roads</a:t>
            </a:r>
          </a:p>
          <a:p>
            <a:pPr lvl="3"/>
            <a:r>
              <a:rPr lang="en-US" sz="2400" dirty="0" smtClean="0"/>
              <a:t>Of the 211 BIA roads, over half are unpaved</a:t>
            </a:r>
          </a:p>
          <a:p>
            <a:pPr marL="205740" lvl="1" indent="0">
              <a:buNone/>
            </a:pPr>
            <a:endParaRPr lang="en-US" sz="2800" dirty="0" smtClean="0"/>
          </a:p>
          <a:p>
            <a:pPr lvl="1"/>
            <a:endParaRPr lang="en-US" sz="2800" dirty="0" smtClean="0"/>
          </a:p>
          <a:p>
            <a:endParaRPr lang="en-US" sz="3200" dirty="0" smtClean="0"/>
          </a:p>
          <a:p>
            <a:pPr lvl="1"/>
            <a:endParaRPr lang="en-US" sz="2800" dirty="0" smtClean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573" y="6172200"/>
            <a:ext cx="161142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 descr="Image result for fort peck indian reserv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057" y="3906289"/>
            <a:ext cx="1297393" cy="163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030" y="1232632"/>
            <a:ext cx="2290579" cy="229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573" y="6172200"/>
            <a:ext cx="161142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23813"/>
            <a:ext cx="9205913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5-Point Star 10"/>
          <p:cNvSpPr/>
          <p:nvPr/>
        </p:nvSpPr>
        <p:spPr>
          <a:xfrm>
            <a:off x="2438400" y="4191000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3810000" y="1447800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8077200" y="3810000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5791200" y="2895600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7239000" y="4876800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4" descr="Image result for Eastern Shoshone tri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3703638"/>
            <a:ext cx="72548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Image result for wind river trib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4826000"/>
            <a:ext cx="960437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Image result for standing rock sioux tri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2362200"/>
            <a:ext cx="1058862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Image result for yankton sioux trib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5221288"/>
            <a:ext cx="11430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Image result for sisseton wahpeton oyat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3248025"/>
            <a:ext cx="80168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Image result for Fort Peck Trib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452563"/>
            <a:ext cx="106362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96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52800" y="1002519"/>
            <a:ext cx="1660644" cy="783015"/>
          </a:xfrm>
          <a:prstGeom prst="rect">
            <a:avLst/>
          </a:prstGeom>
          <a:ln w="57150">
            <a:solidFill>
              <a:srgbClr val="5C2C0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County Identifies Road</a:t>
            </a:r>
          </a:p>
        </p:txBody>
      </p:sp>
      <p:sp>
        <p:nvSpPr>
          <p:cNvPr id="6" name="Rectangle 5"/>
          <p:cNvSpPr/>
          <p:nvPr/>
        </p:nvSpPr>
        <p:spPr>
          <a:xfrm>
            <a:off x="6437312" y="2622713"/>
            <a:ext cx="1944688" cy="1488953"/>
          </a:xfrm>
          <a:prstGeom prst="rect">
            <a:avLst/>
          </a:prstGeom>
          <a:ln w="57150">
            <a:solidFill>
              <a:srgbClr val="5C2C0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County hires a P.E. to do the study according to the standards.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0" y="974964"/>
            <a:ext cx="2000435" cy="853836"/>
          </a:xfrm>
          <a:prstGeom prst="rect">
            <a:avLst/>
          </a:prstGeom>
          <a:ln w="57150">
            <a:solidFill>
              <a:srgbClr val="5C2C0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County technicians are trained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07723" y="2200936"/>
            <a:ext cx="1605721" cy="583434"/>
          </a:xfrm>
          <a:prstGeom prst="rect">
            <a:avLst/>
          </a:prstGeom>
          <a:ln w="57150">
            <a:solidFill>
              <a:srgbClr val="5C2C0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Data Collection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416497" y="3062798"/>
            <a:ext cx="1982451" cy="615983"/>
          </a:xfrm>
          <a:prstGeom prst="rect">
            <a:avLst/>
          </a:prstGeom>
          <a:ln w="57150">
            <a:solidFill>
              <a:srgbClr val="5C2C0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WY T²/LTAP Center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88998" y="3218874"/>
            <a:ext cx="834169" cy="459907"/>
          </a:xfrm>
          <a:prstGeom prst="rect">
            <a:avLst/>
          </a:prstGeom>
          <a:ln w="57150">
            <a:solidFill>
              <a:srgbClr val="5C2C0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P.E.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96519" y="4118045"/>
            <a:ext cx="2034545" cy="855528"/>
          </a:xfrm>
          <a:prstGeom prst="rect">
            <a:avLst/>
          </a:prstGeom>
          <a:ln w="57150">
            <a:solidFill>
              <a:srgbClr val="5C2C0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County Commission Resolution #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38539" y="5438482"/>
            <a:ext cx="1550506" cy="600762"/>
          </a:xfrm>
          <a:prstGeom prst="rect">
            <a:avLst/>
          </a:prstGeom>
          <a:ln w="57150">
            <a:solidFill>
              <a:srgbClr val="5C2C0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Speed Limit Posted</a:t>
            </a:r>
          </a:p>
        </p:txBody>
      </p:sp>
      <p:cxnSp>
        <p:nvCxnSpPr>
          <p:cNvPr id="13" name="Straight Arrow Connector 12"/>
          <p:cNvCxnSpPr>
            <a:stCxn id="4" idx="3"/>
          </p:cNvCxnSpPr>
          <p:nvPr/>
        </p:nvCxnSpPr>
        <p:spPr>
          <a:xfrm>
            <a:off x="5013444" y="1394027"/>
            <a:ext cx="1406295" cy="1213126"/>
          </a:xfrm>
          <a:prstGeom prst="straightConnector1">
            <a:avLst/>
          </a:prstGeom>
          <a:ln w="57150">
            <a:solidFill>
              <a:srgbClr val="5C2C04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2"/>
            <a:endCxn id="8" idx="0"/>
          </p:cNvCxnSpPr>
          <p:nvPr/>
        </p:nvCxnSpPr>
        <p:spPr>
          <a:xfrm>
            <a:off x="4183122" y="1785534"/>
            <a:ext cx="27462" cy="415402"/>
          </a:xfrm>
          <a:prstGeom prst="straightConnector1">
            <a:avLst/>
          </a:prstGeom>
          <a:ln w="57150">
            <a:solidFill>
              <a:srgbClr val="5C2C04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3"/>
            <a:endCxn id="4" idx="1"/>
          </p:cNvCxnSpPr>
          <p:nvPr/>
        </p:nvCxnSpPr>
        <p:spPr>
          <a:xfrm flipV="1">
            <a:off x="2762435" y="1394027"/>
            <a:ext cx="590365" cy="7855"/>
          </a:xfrm>
          <a:prstGeom prst="straightConnector1">
            <a:avLst/>
          </a:prstGeom>
          <a:ln w="57150">
            <a:solidFill>
              <a:srgbClr val="5C2C04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2"/>
            <a:endCxn id="10" idx="0"/>
          </p:cNvCxnSpPr>
          <p:nvPr/>
        </p:nvCxnSpPr>
        <p:spPr>
          <a:xfrm>
            <a:off x="4210584" y="2784370"/>
            <a:ext cx="995499" cy="434504"/>
          </a:xfrm>
          <a:prstGeom prst="straightConnector1">
            <a:avLst/>
          </a:prstGeom>
          <a:ln w="57150">
            <a:solidFill>
              <a:srgbClr val="5C2C04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2"/>
            <a:endCxn id="9" idx="0"/>
          </p:cNvCxnSpPr>
          <p:nvPr/>
        </p:nvCxnSpPr>
        <p:spPr>
          <a:xfrm flipH="1">
            <a:off x="3407723" y="2784370"/>
            <a:ext cx="802861" cy="278428"/>
          </a:xfrm>
          <a:prstGeom prst="straightConnector1">
            <a:avLst/>
          </a:prstGeom>
          <a:ln w="57150">
            <a:solidFill>
              <a:srgbClr val="5C2C04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2"/>
            <a:endCxn id="11" idx="0"/>
          </p:cNvCxnSpPr>
          <p:nvPr/>
        </p:nvCxnSpPr>
        <p:spPr>
          <a:xfrm>
            <a:off x="3407723" y="3678781"/>
            <a:ext cx="606069" cy="439264"/>
          </a:xfrm>
          <a:prstGeom prst="straightConnector1">
            <a:avLst/>
          </a:prstGeom>
          <a:ln w="57150">
            <a:solidFill>
              <a:srgbClr val="5C2C04"/>
            </a:solidFill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9" name="Straight Arrow Connector 18"/>
          <p:cNvCxnSpPr>
            <a:stCxn id="10" idx="2"/>
            <a:endCxn id="11" idx="0"/>
          </p:cNvCxnSpPr>
          <p:nvPr/>
        </p:nvCxnSpPr>
        <p:spPr>
          <a:xfrm flipH="1">
            <a:off x="4013792" y="3678781"/>
            <a:ext cx="1192291" cy="439264"/>
          </a:xfrm>
          <a:prstGeom prst="straightConnector1">
            <a:avLst/>
          </a:prstGeom>
          <a:ln w="57150">
            <a:solidFill>
              <a:srgbClr val="5C2C04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" idx="2"/>
            <a:endCxn id="12" idx="0"/>
          </p:cNvCxnSpPr>
          <p:nvPr/>
        </p:nvCxnSpPr>
        <p:spPr>
          <a:xfrm>
            <a:off x="4013792" y="4973573"/>
            <a:ext cx="0" cy="464909"/>
          </a:xfrm>
          <a:prstGeom prst="straightConnector1">
            <a:avLst/>
          </a:prstGeom>
          <a:ln w="57150">
            <a:solidFill>
              <a:srgbClr val="5C2C04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6" idx="2"/>
            <a:endCxn id="11" idx="3"/>
          </p:cNvCxnSpPr>
          <p:nvPr/>
        </p:nvCxnSpPr>
        <p:spPr>
          <a:xfrm rot="5400000">
            <a:off x="6003289" y="3139441"/>
            <a:ext cx="434143" cy="2378592"/>
          </a:xfrm>
          <a:prstGeom prst="bentConnector2">
            <a:avLst/>
          </a:prstGeom>
          <a:ln w="57150">
            <a:solidFill>
              <a:srgbClr val="5C2C04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85750" y="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Speed Limit Skim Tree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2525" y="797464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0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0869"/>
            <a:ext cx="8305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Certifications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066800"/>
            <a:ext cx="8077200" cy="531222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b="0" dirty="0" smtClean="0"/>
              <a:t>LPA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0" dirty="0" smtClean="0"/>
              <a:t>ATTSA Work Zone and Flagger Certification</a:t>
            </a:r>
            <a:endParaRPr lang="en-US" b="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b="0" dirty="0" smtClean="0"/>
              <a:t>WYDOT Certification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200" b="0" dirty="0" smtClean="0"/>
              <a:t>Asphalt</a:t>
            </a:r>
            <a:endParaRPr lang="en-US" sz="3200" b="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200" b="0" dirty="0" smtClean="0"/>
              <a:t>Aggregate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200" b="0" dirty="0" smtClean="0"/>
              <a:t>Concrete</a:t>
            </a:r>
            <a:endParaRPr lang="en-US" sz="3200" b="0" dirty="0"/>
          </a:p>
          <a:p>
            <a:pPr marL="0" indent="0">
              <a:buNone/>
            </a:pPr>
            <a:endParaRPr lang="en-US" b="0" dirty="0" smtClean="0"/>
          </a:p>
          <a:p>
            <a:pPr marL="0" indent="0">
              <a:buNone/>
            </a:pPr>
            <a:endParaRPr lang="en-US" b="0" dirty="0" smtClean="0"/>
          </a:p>
          <a:p>
            <a:endParaRPr lang="en-US" b="0" dirty="0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2525" y="707886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78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4887" y="26138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Assessing the </a:t>
            </a:r>
            <a:r>
              <a:rPr lang="en-US" sz="4800" dirty="0" smtClean="0"/>
              <a:t>Cost-Effectiveness </a:t>
            </a:r>
            <a:r>
              <a:rPr lang="en-US" sz="4800" dirty="0"/>
              <a:t>of Wyoming’s CMAQ Unpaved Road Dust Suppression Program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209" y="2185256"/>
            <a:ext cx="2985052" cy="342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5" y="2185256"/>
            <a:ext cx="4539525" cy="341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76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21"/>
            <a:ext cx="8229600" cy="1143000"/>
          </a:xfrm>
        </p:spPr>
        <p:txBody>
          <a:bodyPr/>
          <a:lstStyle/>
          <a:p>
            <a:r>
              <a:rPr lang="en-US" dirty="0" smtClean="0"/>
              <a:t>CMAQ Funds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66"/>
            <a:ext cx="8229600" cy="42418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help </a:t>
            </a:r>
            <a:r>
              <a:rPr lang="en-US" sz="2400" b="1" dirty="0"/>
              <a:t>reduce PM</a:t>
            </a:r>
            <a:r>
              <a:rPr lang="en-US" sz="2400" b="1" baseline="-25000" dirty="0"/>
              <a:t>10</a:t>
            </a:r>
            <a:r>
              <a:rPr lang="en-US" sz="2400" b="1" dirty="0"/>
              <a:t> emissions (particulate matter less than 10 μm in </a:t>
            </a:r>
            <a:r>
              <a:rPr lang="en-US" sz="2400" b="1" dirty="0" smtClean="0"/>
              <a:t>dia</a:t>
            </a:r>
            <a:r>
              <a:rPr lang="en-US" sz="2400" b="1" dirty="0"/>
              <a:t>meter). </a:t>
            </a:r>
            <a:endParaRPr lang="en-US" sz="2400" b="1" dirty="0" smtClean="0"/>
          </a:p>
          <a:p>
            <a:r>
              <a:rPr lang="en-US" sz="2400" b="1" dirty="0" smtClean="0"/>
              <a:t>one </a:t>
            </a:r>
            <a:r>
              <a:rPr lang="en-US" sz="2400" b="1" dirty="0"/>
              <a:t>of the U.S. Environmental Protection Agency’s six criteria pollutants affecting air quality. </a:t>
            </a:r>
            <a:endParaRPr lang="en-US" sz="2400" b="1" dirty="0" smtClean="0"/>
          </a:p>
          <a:p>
            <a:r>
              <a:rPr lang="en-US" sz="2400" b="1" dirty="0" smtClean="0"/>
              <a:t>PM</a:t>
            </a:r>
            <a:r>
              <a:rPr lang="en-US" sz="2400" b="1" baseline="-25000" dirty="0" smtClean="0"/>
              <a:t>10</a:t>
            </a:r>
            <a:r>
              <a:rPr lang="en-US" sz="2400" b="1" dirty="0" smtClean="0"/>
              <a:t> </a:t>
            </a:r>
            <a:r>
              <a:rPr lang="en-US" sz="2400" b="1" dirty="0"/>
              <a:t>is referred to as “inhalable coarse particles</a:t>
            </a:r>
            <a:r>
              <a:rPr lang="en-US" sz="2400" b="1" dirty="0" smtClean="0"/>
              <a:t>,”.</a:t>
            </a: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429000"/>
            <a:ext cx="3886200" cy="255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5469" y="947828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84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-112988"/>
            <a:ext cx="8229600" cy="1143000"/>
          </a:xfrm>
        </p:spPr>
        <p:txBody>
          <a:bodyPr/>
          <a:lstStyle/>
          <a:p>
            <a:r>
              <a:rPr lang="en-US" dirty="0" smtClean="0"/>
              <a:t>Project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" y="1030012"/>
            <a:ext cx="8229600" cy="4241800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/>
              <a:t>Select best dust treatment based on</a:t>
            </a:r>
          </a:p>
          <a:p>
            <a:pPr lvl="1"/>
            <a:r>
              <a:rPr lang="en-US" sz="2800" b="1" dirty="0" smtClean="0"/>
              <a:t>Aggregate properties</a:t>
            </a:r>
          </a:p>
          <a:p>
            <a:pPr lvl="1"/>
            <a:r>
              <a:rPr lang="en-US" sz="2800" b="1" dirty="0" smtClean="0"/>
              <a:t>Traffic composition</a:t>
            </a:r>
          </a:p>
          <a:p>
            <a:pPr lvl="1"/>
            <a:r>
              <a:rPr lang="en-US" sz="2800" b="1" dirty="0" smtClean="0"/>
              <a:t>Climate</a:t>
            </a:r>
          </a:p>
          <a:p>
            <a:r>
              <a:rPr lang="en-US" sz="2800" b="1" dirty="0" smtClean="0"/>
              <a:t>Help justify chemical treatment</a:t>
            </a:r>
          </a:p>
          <a:p>
            <a:r>
              <a:rPr lang="en-US" sz="2800" b="1" dirty="0" smtClean="0"/>
              <a:t>Help in ranking treatments based on traffic characteristics</a:t>
            </a:r>
          </a:p>
          <a:p>
            <a:r>
              <a:rPr lang="en-US" sz="2800" b="1" dirty="0" smtClean="0"/>
              <a:t>Provide information to the FHWA to justify the CMAQ program</a:t>
            </a:r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729167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60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442" y="7173"/>
            <a:ext cx="91474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latin typeface="Calibri" pitchFamily="34" charset="0"/>
                <a:cs typeface="Calibri" pitchFamily="34" charset="0"/>
              </a:rPr>
              <a:t>Loan Programs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6" y="6014830"/>
            <a:ext cx="1981200" cy="84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442" y="934278"/>
            <a:ext cx="86410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1088" lvl="1" indent="-623888">
              <a:buFont typeface="Wingdings" pitchFamily="2" charset="2"/>
              <a:buChar char="v"/>
            </a:pPr>
            <a:r>
              <a:rPr lang="en-US" sz="3600" dirty="0" smtClean="0"/>
              <a:t>Traffic Counters (50)</a:t>
            </a:r>
          </a:p>
          <a:p>
            <a:pPr marL="1081088" lvl="1" indent="-623888">
              <a:buFont typeface="Wingdings" pitchFamily="2" charset="2"/>
              <a:buChar char="v"/>
            </a:pPr>
            <a:r>
              <a:rPr lang="en-US" sz="3600" dirty="0" smtClean="0">
                <a:effectLst/>
              </a:rPr>
              <a:t>Retro Reflectometer (2)</a:t>
            </a:r>
          </a:p>
          <a:p>
            <a:pPr marL="1081088" lvl="1" indent="-623888">
              <a:buFont typeface="Wingdings" pitchFamily="2" charset="2"/>
              <a:buChar char="v"/>
            </a:pPr>
            <a:r>
              <a:rPr lang="en-US" sz="3600" dirty="0"/>
              <a:t>Dust Monitors (2)</a:t>
            </a:r>
          </a:p>
          <a:p>
            <a:pPr lvl="1"/>
            <a:endParaRPr lang="en-US" sz="3600" dirty="0" smtClean="0">
              <a:effectLst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2525" y="797464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www.easylux.com.br/FOTOS/RETROREFLECTOME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69" y="2834860"/>
            <a:ext cx="2046070" cy="292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0370f52.netsolhost.com/public_html/wp-content/uploads/2012/11/epam5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6" y="2834860"/>
            <a:ext cx="2447925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51" y="2834859"/>
            <a:ext cx="2633219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3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0" y="0"/>
            <a:ext cx="9144000" cy="863599"/>
          </a:xfrm>
          <a:prstGeom prst="rect">
            <a:avLst/>
          </a:prstGeom>
          <a:solidFill>
            <a:srgbClr val="E7DEB7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Questions?</a:t>
            </a:r>
            <a:endParaRPr lang="en-US" sz="4000" b="1" dirty="0"/>
          </a:p>
        </p:txBody>
      </p:sp>
      <p:pic>
        <p:nvPicPr>
          <p:cNvPr id="4" name="Picture 2" descr="cropp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496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ark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8163" y="5801933"/>
            <a:ext cx="2026920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8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0869"/>
            <a:ext cx="8305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Workshops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066800"/>
            <a:ext cx="8077200" cy="63955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b="0" dirty="0" smtClean="0"/>
              <a:t>Selecting and Applying Asphalt Pavement Maintenance Treatments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0" dirty="0" smtClean="0"/>
              <a:t>Chip-Seal and Micro Surfacing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0" dirty="0" smtClean="0"/>
              <a:t>Low Cost Safety Improvements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0" dirty="0" smtClean="0"/>
              <a:t>Building a Successful Concrete Project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0" dirty="0" smtClean="0"/>
              <a:t>Gravel Roads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0" dirty="0" smtClean="0"/>
              <a:t>Transportation and Safety Congress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0" dirty="0" smtClean="0"/>
              <a:t>OSHA</a:t>
            </a:r>
          </a:p>
          <a:p>
            <a:pPr marL="0" indent="0">
              <a:buNone/>
            </a:pPr>
            <a:endParaRPr lang="en-US" b="0" dirty="0" smtClean="0"/>
          </a:p>
          <a:p>
            <a:pPr marL="0" indent="0">
              <a:buNone/>
            </a:pPr>
            <a:endParaRPr lang="en-US" b="0" dirty="0" smtClean="0"/>
          </a:p>
          <a:p>
            <a:endParaRPr lang="en-US" b="0" dirty="0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2525" y="707886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53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10801" y="307910"/>
            <a:ext cx="8122397" cy="14700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Progress in Developing PMS for Managing </a:t>
            </a:r>
            <a:r>
              <a:rPr lang="en-US" i="1" u="sng" dirty="0" smtClean="0"/>
              <a:t>County Paved Roads</a:t>
            </a:r>
            <a:endParaRPr lang="en-US" i="1" u="sng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72517"/>
            <a:ext cx="9144000" cy="2385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339" y="2140562"/>
            <a:ext cx="2832865" cy="20722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Public\Pictures\Asphalt Roads and Streets\Blotter Roads\P1010111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738" y="2140562"/>
            <a:ext cx="2840359" cy="20775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9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21633" y="-75055"/>
            <a:ext cx="7258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County Paved Roads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30848" y="719173"/>
            <a:ext cx="4572000" cy="214520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0" dirty="0" smtClean="0"/>
              <a:t>Total Length: 2,423 miles</a:t>
            </a:r>
          </a:p>
          <a:p>
            <a:r>
              <a:rPr lang="en-US" sz="2300" b="0" dirty="0" smtClean="0"/>
              <a:t>Total Number of Segments: 2,030</a:t>
            </a:r>
          </a:p>
          <a:p>
            <a:r>
              <a:rPr lang="en-US" sz="2300" b="0" dirty="0" smtClean="0"/>
              <a:t>Minimum Length: 52.8 ft.</a:t>
            </a:r>
          </a:p>
          <a:p>
            <a:r>
              <a:rPr lang="en-US" sz="2300" b="0" dirty="0" smtClean="0"/>
              <a:t>Maximum Length: 25.8 miles</a:t>
            </a:r>
          </a:p>
          <a:p>
            <a:pPr lvl="1"/>
            <a:endParaRPr lang="en-US" sz="23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2525" y="707886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54284" y="2528595"/>
            <a:ext cx="4325128" cy="338701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726438"/>
              </p:ext>
            </p:extLst>
          </p:nvPr>
        </p:nvGraphicFramePr>
        <p:xfrm>
          <a:off x="4854060" y="774440"/>
          <a:ext cx="4241151" cy="546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9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6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8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88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337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</a:rPr>
                        <a:t>County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East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West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3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Segments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 panose="02040503050406030204" pitchFamily="18" charset="0"/>
                        </a:rPr>
                        <a:t>Mileage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Segments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 panose="02040503050406030204" pitchFamily="18" charset="0"/>
                        </a:rPr>
                        <a:t>Mileage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 panose="02040503050406030204" pitchFamily="18" charset="0"/>
                        </a:rPr>
                        <a:t>Big Horn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106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110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Fremont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177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222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Hot Springs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32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77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Lincoln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210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179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Park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315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265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Sublette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59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72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Sweetwater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149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154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Teton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</a:rPr>
                        <a:t>58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66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1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Uinta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61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42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1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Washakie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57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44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1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Albany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</a:rPr>
                        <a:t>38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</a:rPr>
                        <a:t>43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1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Campbell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 panose="02040503050406030204" pitchFamily="18" charset="0"/>
                        </a:rPr>
                        <a:t>79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</a:rPr>
                        <a:t>182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1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Carbon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</a:rPr>
                        <a:t>17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</a:rPr>
                        <a:t>53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1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Converse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 panose="02040503050406030204" pitchFamily="18" charset="0"/>
                        </a:rPr>
                        <a:t>49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 panose="02040503050406030204" pitchFamily="18" charset="0"/>
                        </a:rPr>
                        <a:t>90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1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Crook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1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Goshen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116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118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1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Johnson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1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Laramie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174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245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1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Natrona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107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135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1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Niobrara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</a:rPr>
                        <a:t>3.3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1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Platte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 panose="02040503050406030204" pitchFamily="18" charset="0"/>
                        </a:rPr>
                        <a:t>102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158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1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Sheridan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</a:rPr>
                        <a:t>22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1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Weston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</a:rPr>
                        <a:t>8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01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mbria" panose="02040503050406030204" pitchFamily="18" charset="0"/>
                        </a:rPr>
                        <a:t>Total</a:t>
                      </a:r>
                      <a:endParaRPr lang="en-US" sz="12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806</a:t>
                      </a:r>
                      <a:endParaRPr lang="en-US" sz="12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mbria" panose="02040503050406030204" pitchFamily="18" charset="0"/>
                        </a:rPr>
                        <a:t>1,194</a:t>
                      </a:r>
                      <a:endParaRPr lang="en-US" sz="12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mbria" panose="02040503050406030204" pitchFamily="18" charset="0"/>
                        </a:rPr>
                        <a:t>1,224</a:t>
                      </a:r>
                      <a:endParaRPr lang="en-US" sz="12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mbria" panose="02040503050406030204" pitchFamily="18" charset="0"/>
                        </a:rPr>
                        <a:t>1,229</a:t>
                      </a:r>
                      <a:endParaRPr lang="en-US" sz="12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928" marR="48928" marT="0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78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0869"/>
            <a:ext cx="8305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What is the project about?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62000" y="1066800"/>
            <a:ext cx="7772400" cy="442582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/>
              <a:t>Most asphalt county roads were built several decades ago.</a:t>
            </a:r>
          </a:p>
          <a:p>
            <a:r>
              <a:rPr lang="en-US" b="0" dirty="0" smtClean="0"/>
              <a:t>Oil and gas drilling generate heavy traffic.</a:t>
            </a:r>
          </a:p>
          <a:p>
            <a:r>
              <a:rPr lang="en-US" b="0" dirty="0" smtClean="0"/>
              <a:t>Large economic loss to society.</a:t>
            </a:r>
          </a:p>
          <a:p>
            <a:r>
              <a:rPr lang="en-US" b="0" dirty="0" smtClean="0"/>
              <a:t>Provide comprehensive database that will allow appropriate measures to prevent large economic loss. </a:t>
            </a:r>
          </a:p>
          <a:p>
            <a:endParaRPr lang="en-US" b="0" dirty="0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2525" y="707886"/>
            <a:ext cx="913447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5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yoming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iew">
    <a:dk1>
      <a:srgbClr val="000000"/>
    </a:dk1>
    <a:lt1>
      <a:srgbClr val="FFFFFF"/>
    </a:lt1>
    <a:dk2>
      <a:srgbClr val="46464A"/>
    </a:dk2>
    <a:lt2>
      <a:srgbClr val="D6D3CC"/>
    </a:lt2>
    <a:accent1>
      <a:srgbClr val="6F6F74"/>
    </a:accent1>
    <a:accent2>
      <a:srgbClr val="92A9B9"/>
    </a:accent2>
    <a:accent3>
      <a:srgbClr val="A7B789"/>
    </a:accent3>
    <a:accent4>
      <a:srgbClr val="B9A489"/>
    </a:accent4>
    <a:accent5>
      <a:srgbClr val="8D6374"/>
    </a:accent5>
    <a:accent6>
      <a:srgbClr val="9B7362"/>
    </a:accent6>
    <a:hlink>
      <a:srgbClr val="67AABF"/>
    </a:hlink>
    <a:folHlink>
      <a:srgbClr val="ABAFA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Wyoming Powerpoint Template.potx</Template>
  <TotalTime>21153</TotalTime>
  <Words>1464</Words>
  <Application>Microsoft Office PowerPoint</Application>
  <PresentationFormat>On-screen Show (4:3)</PresentationFormat>
  <Paragraphs>468</Paragraphs>
  <Slides>54</Slides>
  <Notes>13</Notes>
  <HiddenSlides>5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5" baseType="lpstr">
      <vt:lpstr>Arial</vt:lpstr>
      <vt:lpstr>Calibri</vt:lpstr>
      <vt:lpstr>Calibri Light</vt:lpstr>
      <vt:lpstr>Cambria</vt:lpstr>
      <vt:lpstr>Cambria Math</vt:lpstr>
      <vt:lpstr>Century Schoolbook</vt:lpstr>
      <vt:lpstr>Wingdings</vt:lpstr>
      <vt:lpstr>Wingdings 2</vt:lpstr>
      <vt:lpstr>Wyoming Powerpoint Template</vt:lpstr>
      <vt:lpstr>View</vt:lpstr>
      <vt:lpstr>Image</vt:lpstr>
      <vt:lpstr>North Central Region Annual Meeting LTAP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Estimating Average Daily Traffic (ADT)</vt:lpstr>
      <vt:lpstr>Overview</vt:lpstr>
      <vt:lpstr>Model Development</vt:lpstr>
      <vt:lpstr>Tourism in Wyoming</vt:lpstr>
      <vt:lpstr>Tourism-Related Parameters</vt:lpstr>
      <vt:lpstr>Incorporating Tourism in Travel Demand Model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Road Sign Program Round 3</vt:lpstr>
      <vt:lpstr>PowerPoint Presentation</vt:lpstr>
      <vt:lpstr>Road Sign Program</vt:lpstr>
      <vt:lpstr>PowerPoint Presentation</vt:lpstr>
      <vt:lpstr>Recorded Trainings</vt:lpstr>
      <vt:lpstr>TLN</vt:lpstr>
      <vt:lpstr>How to Get T2 Credit</vt:lpstr>
      <vt:lpstr>How to Get T2 Credit</vt:lpstr>
      <vt:lpstr>PowerPoint Presentation</vt:lpstr>
      <vt:lpstr>PowerPoint Presentation</vt:lpstr>
      <vt:lpstr>PowerPoint Presentation</vt:lpstr>
      <vt:lpstr>CASE STUDIES</vt:lpstr>
      <vt:lpstr>CASE STUDIES</vt:lpstr>
      <vt:lpstr>CASE STUDIES</vt:lpstr>
      <vt:lpstr>PowerPoint Presentation</vt:lpstr>
      <vt:lpstr>PowerPoint Presentation</vt:lpstr>
      <vt:lpstr>Assessing the Cost-Effectiveness of Wyoming’s CMAQ Unpaved Road Dust Suppression Program</vt:lpstr>
      <vt:lpstr>CMAQ Funds</vt:lpstr>
      <vt:lpstr>Project Benefits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CAPITAL FACILITIES</dc:title>
  <dc:creator>UW Admin User</dc:creator>
  <cp:lastModifiedBy>ltap travel</cp:lastModifiedBy>
  <cp:revision>494</cp:revision>
  <cp:lastPrinted>2018-05-15T13:36:03Z</cp:lastPrinted>
  <dcterms:created xsi:type="dcterms:W3CDTF">2010-10-04T20:51:38Z</dcterms:created>
  <dcterms:modified xsi:type="dcterms:W3CDTF">2018-05-22T15:47:26Z</dcterms:modified>
</cp:coreProperties>
</file>